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313" r:id="rId3"/>
    <p:sldId id="314" r:id="rId4"/>
    <p:sldId id="312" r:id="rId5"/>
    <p:sldId id="318" r:id="rId6"/>
    <p:sldId id="315" r:id="rId7"/>
    <p:sldId id="317" r:id="rId8"/>
    <p:sldId id="319" r:id="rId9"/>
    <p:sldId id="320" r:id="rId10"/>
    <p:sldId id="308" r:id="rId11"/>
    <p:sldId id="310" r:id="rId12"/>
    <p:sldId id="309" r:id="rId13"/>
    <p:sldId id="321" r:id="rId14"/>
    <p:sldId id="322" r:id="rId15"/>
    <p:sldId id="323" r:id="rId16"/>
    <p:sldId id="324" r:id="rId17"/>
    <p:sldId id="325" r:id="rId18"/>
    <p:sldId id="326" r:id="rId19"/>
    <p:sldId id="327" r:id="rId20"/>
    <p:sldId id="330" r:id="rId21"/>
    <p:sldId id="334" r:id="rId22"/>
    <p:sldId id="335" r:id="rId23"/>
    <p:sldId id="333" r:id="rId24"/>
    <p:sldId id="336" r:id="rId25"/>
    <p:sldId id="337" r:id="rId26"/>
    <p:sldId id="338" r:id="rId27"/>
    <p:sldId id="339" r:id="rId28"/>
    <p:sldId id="340" r:id="rId29"/>
    <p:sldId id="341" r:id="rId30"/>
    <p:sldId id="342" r:id="rId31"/>
    <p:sldId id="344" r:id="rId32"/>
    <p:sldId id="345" r:id="rId33"/>
    <p:sldId id="343" r:id="rId34"/>
    <p:sldId id="331" r:id="rId35"/>
    <p:sldId id="347" r:id="rId36"/>
    <p:sldId id="350" r:id="rId37"/>
    <p:sldId id="346" r:id="rId38"/>
    <p:sldId id="351" r:id="rId39"/>
    <p:sldId id="285"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005B"/>
    <a:srgbClr val="008E00"/>
    <a:srgbClr val="FFFFFF"/>
    <a:srgbClr val="FF5B5B"/>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3447" autoAdjust="0"/>
  </p:normalViewPr>
  <p:slideViewPr>
    <p:cSldViewPr snapToGrid="0">
      <p:cViewPr varScale="1">
        <p:scale>
          <a:sx n="60" d="100"/>
          <a:sy n="60" d="100"/>
        </p:scale>
        <p:origin x="13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33EEC-B47C-49E8-B84F-34B93CEE99AD}" type="datetimeFigureOut">
              <a:rPr lang="en-US" smtClean="0"/>
              <a:t>10/30/2024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FEFE0-2319-461A-A752-96B5F86327A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4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s 9"/>
          <p:cNvSpPr/>
          <p:nvPr/>
        </p:nvSpPr>
        <p:spPr>
          <a:xfrm flipV="1">
            <a:off x="222485" y="6626648"/>
            <a:ext cx="8752840" cy="220630"/>
          </a:xfrm>
          <a:prstGeom prst="rect">
            <a:avLst/>
          </a:prstGeom>
          <a:solidFill>
            <a:schemeClr val="accent2">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40465" y="129540"/>
            <a:ext cx="8681519" cy="116268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41100" y="1386039"/>
            <a:ext cx="8681519" cy="4943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028950" y="6623601"/>
            <a:ext cx="3086100" cy="21548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10341" y="6615830"/>
            <a:ext cx="2057400" cy="231027"/>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pic>
        <p:nvPicPr>
          <p:cNvPr id="8" name="Picture 7" descr="A logo of a university&#10;&#10;Description automatically generated"/>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820" y="6355380"/>
            <a:ext cx="588010" cy="485140"/>
          </a:xfrm>
          <a:prstGeom prst="rect">
            <a:avLst/>
          </a:prstGeom>
        </p:spPr>
      </p:pic>
      <p:sp>
        <p:nvSpPr>
          <p:cNvPr id="9" name="Rectangles 9"/>
          <p:cNvSpPr/>
          <p:nvPr/>
        </p:nvSpPr>
        <p:spPr>
          <a:xfrm flipV="1">
            <a:off x="14806" y="7014"/>
            <a:ext cx="9108241" cy="39062"/>
          </a:xfrm>
          <a:prstGeom prst="rect">
            <a:avLst/>
          </a:prstGeom>
          <a:solidFill>
            <a:schemeClr val="accent5">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600" b="1" kern="1200">
          <a:solidFill>
            <a:srgbClr val="C00000"/>
          </a:solidFill>
          <a:latin typeface="+mj-lt"/>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mN3VyJuCjM&amp;t=47s"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dirty="0"/>
              <a:t>Foundations of Full Stack Web Development</a:t>
            </a:r>
          </a:p>
        </p:txBody>
      </p:sp>
      <p:sp>
        <p:nvSpPr>
          <p:cNvPr id="3" name="Subtitle 2"/>
          <p:cNvSpPr>
            <a:spLocks noGrp="1"/>
          </p:cNvSpPr>
          <p:nvPr>
            <p:ph type="subTitle" idx="1"/>
          </p:nvPr>
        </p:nvSpPr>
        <p:spPr/>
        <p:txBody>
          <a:bodyPr/>
          <a:lstStyle/>
          <a:p>
            <a:r>
              <a:rPr lang="en-US" dirty="0"/>
              <a:t>Dr Govindha Ramaiah Yeluripati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(WWW) architecture</a:t>
            </a:r>
          </a:p>
        </p:txBody>
      </p:sp>
      <p:sp>
        <p:nvSpPr>
          <p:cNvPr id="3" name="Content Placeholder 2"/>
          <p:cNvSpPr>
            <a:spLocks noGrp="1"/>
          </p:cNvSpPr>
          <p:nvPr>
            <p:ph idx="1"/>
          </p:nvPr>
        </p:nvSpPr>
        <p:spPr>
          <a:xfrm>
            <a:off x="241100" y="1386039"/>
            <a:ext cx="8681519" cy="2146301"/>
          </a:xfrm>
        </p:spPr>
        <p:txBody>
          <a:bodyPr/>
          <a:lstStyle/>
          <a:p>
            <a:r>
              <a:rPr lang="en-US" b="1" dirty="0">
                <a:solidFill>
                  <a:srgbClr val="0070C0"/>
                </a:solidFill>
              </a:rPr>
              <a:t>Web Architecture</a:t>
            </a:r>
            <a:r>
              <a:rPr lang="en-US" dirty="0">
                <a:solidFill>
                  <a:srgbClr val="0070C0"/>
                </a:solidFill>
              </a:rPr>
              <a:t> </a:t>
            </a:r>
            <a:r>
              <a:rPr lang="en-US" dirty="0"/>
              <a:t>is the structural design of the </a:t>
            </a:r>
            <a:r>
              <a:rPr lang="en-US" dirty="0">
                <a:solidFill>
                  <a:srgbClr val="008E00"/>
                </a:solidFill>
              </a:rPr>
              <a:t>World Wide Web</a:t>
            </a:r>
            <a:r>
              <a:rPr lang="en-US" dirty="0"/>
              <a:t>.</a:t>
            </a:r>
          </a:p>
          <a:p>
            <a:r>
              <a:rPr lang="en-US" dirty="0"/>
              <a:t>It defines how web components such as servers, clients, and databases interact with each other through standardized protocols and frameworks like HTTP/HTTPS, DNS, URL structures, and the basic client-server interaction model that enables websites to function.</a:t>
            </a:r>
          </a:p>
        </p:txBody>
      </p:sp>
      <p:pic>
        <p:nvPicPr>
          <p:cNvPr id="10" name="Picture 9" descr="A diagram of a server&#10;&#10;Description automatically generated">
            <a:extLst>
              <a:ext uri="{FF2B5EF4-FFF2-40B4-BE49-F238E27FC236}">
                <a16:creationId xmlns:a16="http://schemas.microsoft.com/office/drawing/2014/main" id="{FC907D65-FCE1-1750-5A33-FD7CB86B7544}"/>
              </a:ext>
            </a:extLst>
          </p:cNvPr>
          <p:cNvPicPr>
            <a:picLocks noChangeAspect="1"/>
          </p:cNvPicPr>
          <p:nvPr/>
        </p:nvPicPr>
        <p:blipFill>
          <a:blip r:embed="rId2">
            <a:extLst>
              <a:ext uri="{28A0092B-C50C-407E-A947-70E740481C1C}">
                <a14:useLocalDpi xmlns:a14="http://schemas.microsoft.com/office/drawing/2010/main" val="0"/>
              </a:ext>
            </a:extLst>
          </a:blip>
          <a:srcRect r="7671"/>
          <a:stretch/>
        </p:blipFill>
        <p:spPr>
          <a:xfrm>
            <a:off x="579158" y="3663732"/>
            <a:ext cx="8154444" cy="2822181"/>
          </a:xfrm>
          <a:prstGeom prst="rect">
            <a:avLst/>
          </a:prstGeom>
        </p:spPr>
      </p:pic>
      <p:cxnSp>
        <p:nvCxnSpPr>
          <p:cNvPr id="12" name="Straight Connector 11">
            <a:extLst>
              <a:ext uri="{FF2B5EF4-FFF2-40B4-BE49-F238E27FC236}">
                <a16:creationId xmlns:a16="http://schemas.microsoft.com/office/drawing/2014/main" id="{CF97CCE7-7EC0-549C-930B-C29F8C653F07}"/>
              </a:ext>
            </a:extLst>
          </p:cNvPr>
          <p:cNvCxnSpPr/>
          <p:nvPr/>
        </p:nvCxnSpPr>
        <p:spPr>
          <a:xfrm>
            <a:off x="2505206" y="3966591"/>
            <a:ext cx="0" cy="223794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B0A11-4BC5-40B9-5C47-1757C75C3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CAC4F-49BE-B7F6-F50D-590217C521E7}"/>
              </a:ext>
            </a:extLst>
          </p:cNvPr>
          <p:cNvSpPr>
            <a:spLocks noGrp="1"/>
          </p:cNvSpPr>
          <p:nvPr>
            <p:ph type="title"/>
          </p:nvPr>
        </p:nvSpPr>
        <p:spPr>
          <a:xfrm>
            <a:off x="190362" y="41858"/>
            <a:ext cx="3667656" cy="1162685"/>
          </a:xfrm>
        </p:spPr>
        <p:txBody>
          <a:bodyPr/>
          <a:lstStyle/>
          <a:p>
            <a:pPr algn="l"/>
            <a:br>
              <a:rPr lang="en-US" dirty="0"/>
            </a:br>
            <a:r>
              <a:rPr lang="en-US" dirty="0"/>
              <a:t>Web architecture</a:t>
            </a:r>
          </a:p>
        </p:txBody>
      </p:sp>
      <p:sp>
        <p:nvSpPr>
          <p:cNvPr id="3" name="Content Placeholder 2">
            <a:extLst>
              <a:ext uri="{FF2B5EF4-FFF2-40B4-BE49-F238E27FC236}">
                <a16:creationId xmlns:a16="http://schemas.microsoft.com/office/drawing/2014/main" id="{33377ED7-4893-391D-01D0-EEAC90377E54}"/>
              </a:ext>
            </a:extLst>
          </p:cNvPr>
          <p:cNvSpPr>
            <a:spLocks noGrp="1"/>
          </p:cNvSpPr>
          <p:nvPr>
            <p:ph idx="1"/>
          </p:nvPr>
        </p:nvSpPr>
        <p:spPr>
          <a:xfrm>
            <a:off x="231240" y="2430050"/>
            <a:ext cx="8681519" cy="3582444"/>
          </a:xfrm>
        </p:spPr>
        <p:txBody>
          <a:bodyPr/>
          <a:lstStyle/>
          <a:p>
            <a:pPr marL="0" indent="0">
              <a:buNone/>
            </a:pPr>
            <a:r>
              <a:rPr lang="en-US" dirty="0">
                <a:solidFill>
                  <a:srgbClr val="FF0000"/>
                </a:solidFill>
              </a:rPr>
              <a:t>Summary of the communication Flow:</a:t>
            </a:r>
          </a:p>
          <a:p>
            <a:pPr marL="457200" indent="-457200">
              <a:buFont typeface="+mj-lt"/>
              <a:buAutoNum type="arabicParenR"/>
            </a:pPr>
            <a:r>
              <a:rPr lang="en-US" dirty="0"/>
              <a:t>Clients → Send URL Request.</a:t>
            </a:r>
          </a:p>
          <a:p>
            <a:pPr marL="457200" indent="-457200">
              <a:buFont typeface="+mj-lt"/>
              <a:buAutoNum type="arabicParenR"/>
            </a:pPr>
            <a:r>
              <a:rPr lang="en-US" dirty="0"/>
              <a:t>DNS → Resolves URL to IP.</a:t>
            </a:r>
          </a:p>
          <a:p>
            <a:pPr marL="457200" indent="-457200">
              <a:buFont typeface="+mj-lt"/>
              <a:buAutoNum type="arabicParenR"/>
            </a:pPr>
            <a:r>
              <a:rPr lang="en-US" dirty="0"/>
              <a:t>Clients → Send HTTP/HTTPS Request using IP.</a:t>
            </a:r>
          </a:p>
          <a:p>
            <a:pPr marL="457200" indent="-457200">
              <a:buFont typeface="+mj-lt"/>
              <a:buAutoNum type="arabicParenR"/>
            </a:pPr>
            <a:r>
              <a:rPr lang="en-US" dirty="0"/>
              <a:t>Web Server → Receives and Processes the Request.</a:t>
            </a:r>
          </a:p>
          <a:p>
            <a:pPr marL="457200" indent="-457200">
              <a:buFont typeface="+mj-lt"/>
              <a:buAutoNum type="arabicParenR"/>
            </a:pPr>
            <a:r>
              <a:rPr lang="en-US" dirty="0"/>
              <a:t>Web Server → Queries Database (if needed).</a:t>
            </a:r>
          </a:p>
          <a:p>
            <a:pPr marL="457200" indent="-457200">
              <a:buFont typeface="+mj-lt"/>
              <a:buAutoNum type="arabicParenR"/>
            </a:pPr>
            <a:r>
              <a:rPr lang="en-US" dirty="0"/>
              <a:t>Database → Returns Data to Web Server.</a:t>
            </a:r>
          </a:p>
          <a:p>
            <a:pPr marL="457200" indent="-457200">
              <a:buFont typeface="+mj-lt"/>
              <a:buAutoNum type="arabicParenR"/>
            </a:pPr>
            <a:r>
              <a:rPr lang="en-US" dirty="0"/>
              <a:t>Web Server → Sends Data/HTML Response to Client.</a:t>
            </a:r>
          </a:p>
        </p:txBody>
      </p:sp>
      <p:pic>
        <p:nvPicPr>
          <p:cNvPr id="10" name="Picture 9" descr="A diagram of a server&#10;&#10;Description automatically generated">
            <a:extLst>
              <a:ext uri="{FF2B5EF4-FFF2-40B4-BE49-F238E27FC236}">
                <a16:creationId xmlns:a16="http://schemas.microsoft.com/office/drawing/2014/main" id="{6BD57DEB-AD89-93D5-08A8-3A3D2153F23E}"/>
              </a:ext>
            </a:extLst>
          </p:cNvPr>
          <p:cNvPicPr>
            <a:picLocks noChangeAspect="1"/>
          </p:cNvPicPr>
          <p:nvPr/>
        </p:nvPicPr>
        <p:blipFill>
          <a:blip r:embed="rId2" cstate="print">
            <a:extLst>
              <a:ext uri="{28A0092B-C50C-407E-A947-70E740481C1C}">
                <a14:useLocalDpi xmlns:a14="http://schemas.microsoft.com/office/drawing/2010/main" val="0"/>
              </a:ext>
            </a:extLst>
          </a:blip>
          <a:srcRect r="7671"/>
          <a:stretch/>
        </p:blipFill>
        <p:spPr>
          <a:xfrm>
            <a:off x="3463645" y="211087"/>
            <a:ext cx="5615253" cy="1943389"/>
          </a:xfrm>
          <a:prstGeom prst="rect">
            <a:avLst/>
          </a:prstGeom>
        </p:spPr>
      </p:pic>
      <p:cxnSp>
        <p:nvCxnSpPr>
          <p:cNvPr id="5" name="Straight Connector 4">
            <a:extLst>
              <a:ext uri="{FF2B5EF4-FFF2-40B4-BE49-F238E27FC236}">
                <a16:creationId xmlns:a16="http://schemas.microsoft.com/office/drawing/2014/main" id="{BE1C345C-0471-B79E-155B-A12100CC5C13}"/>
              </a:ext>
            </a:extLst>
          </p:cNvPr>
          <p:cNvCxnSpPr/>
          <p:nvPr/>
        </p:nvCxnSpPr>
        <p:spPr>
          <a:xfrm>
            <a:off x="4759890" y="463463"/>
            <a:ext cx="0" cy="150312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380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C354-E29F-4A6E-9928-B8995A5CE6AC}"/>
              </a:ext>
            </a:extLst>
          </p:cNvPr>
          <p:cNvSpPr>
            <a:spLocks noGrp="1"/>
          </p:cNvSpPr>
          <p:nvPr>
            <p:ph type="title"/>
          </p:nvPr>
        </p:nvSpPr>
        <p:spPr/>
        <p:txBody>
          <a:bodyPr/>
          <a:lstStyle/>
          <a:p>
            <a:r>
              <a:rPr lang="en-IN"/>
              <a:t>Request-Response Cycle</a:t>
            </a:r>
            <a:endParaRPr lang="en-GH" dirty="0"/>
          </a:p>
        </p:txBody>
      </p:sp>
      <p:sp>
        <p:nvSpPr>
          <p:cNvPr id="5" name="TextBox 4">
            <a:extLst>
              <a:ext uri="{FF2B5EF4-FFF2-40B4-BE49-F238E27FC236}">
                <a16:creationId xmlns:a16="http://schemas.microsoft.com/office/drawing/2014/main" id="{B2B2A56A-BA4F-04E7-91B6-C76BE2EA0411}"/>
              </a:ext>
            </a:extLst>
          </p:cNvPr>
          <p:cNvSpPr txBox="1"/>
          <p:nvPr/>
        </p:nvSpPr>
        <p:spPr>
          <a:xfrm>
            <a:off x="506887" y="4598770"/>
            <a:ext cx="8298985" cy="1938992"/>
          </a:xfrm>
          <a:prstGeom prst="rect">
            <a:avLst/>
          </a:prstGeom>
          <a:noFill/>
        </p:spPr>
        <p:txBody>
          <a:bodyPr wrap="square">
            <a:spAutoFit/>
          </a:bodyPr>
          <a:lstStyle/>
          <a:p>
            <a:pPr marL="342900" indent="-342900">
              <a:buFont typeface="Wingdings" panose="05000000000000000000" pitchFamily="2" charset="2"/>
              <a:buChar char="ü"/>
            </a:pPr>
            <a:r>
              <a:rPr lang="en-US" sz="2400" dirty="0"/>
              <a:t>A series of interactions in which a client sends a request to a server, and the server processes the request and returns an appropriate response to the client. </a:t>
            </a:r>
          </a:p>
          <a:p>
            <a:pPr marL="342900" indent="-342900">
              <a:buFont typeface="Wingdings" panose="05000000000000000000" pitchFamily="2" charset="2"/>
              <a:buChar char="ü"/>
            </a:pPr>
            <a:r>
              <a:rPr lang="en-US" sz="2400" dirty="0"/>
              <a:t>This model forms the backbone of client-server communication on the web.</a:t>
            </a:r>
            <a:endParaRPr lang="en-GH" sz="2400" dirty="0"/>
          </a:p>
        </p:txBody>
      </p:sp>
      <p:pic>
        <p:nvPicPr>
          <p:cNvPr id="4" name="Picture 2" descr="A brief explanation of the Request / Response Model in Web Development | by  Ruman Ahmed | Medium">
            <a:extLst>
              <a:ext uri="{FF2B5EF4-FFF2-40B4-BE49-F238E27FC236}">
                <a16:creationId xmlns:a16="http://schemas.microsoft.com/office/drawing/2014/main" id="{B4444082-5CD1-78BE-197F-5DF868E37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219" y="1142809"/>
            <a:ext cx="7237562" cy="316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951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DBA5-5085-30B3-042E-C29A2E2A2DEC}"/>
              </a:ext>
            </a:extLst>
          </p:cNvPr>
          <p:cNvSpPr>
            <a:spLocks noGrp="1"/>
          </p:cNvSpPr>
          <p:nvPr>
            <p:ph type="title"/>
          </p:nvPr>
        </p:nvSpPr>
        <p:spPr/>
        <p:txBody>
          <a:bodyPr/>
          <a:lstStyle/>
          <a:p>
            <a:r>
              <a:rPr lang="en-IN" dirty="0"/>
              <a:t>A Typical Practical Scenario</a:t>
            </a:r>
            <a:endParaRPr lang="en-GH" dirty="0"/>
          </a:p>
        </p:txBody>
      </p:sp>
      <p:pic>
        <p:nvPicPr>
          <p:cNvPr id="5" name="Content Placeholder 4">
            <a:extLst>
              <a:ext uri="{FF2B5EF4-FFF2-40B4-BE49-F238E27FC236}">
                <a16:creationId xmlns:a16="http://schemas.microsoft.com/office/drawing/2014/main" id="{B910AC3E-729D-AF8C-2B5C-21124EFDDD1F}"/>
              </a:ext>
            </a:extLst>
          </p:cNvPr>
          <p:cNvPicPr>
            <a:picLocks noGrp="1" noChangeAspect="1"/>
          </p:cNvPicPr>
          <p:nvPr>
            <p:ph idx="1"/>
          </p:nvPr>
        </p:nvPicPr>
        <p:blipFill>
          <a:blip r:embed="rId2"/>
          <a:srcRect t="19112"/>
          <a:stretch/>
        </p:blipFill>
        <p:spPr>
          <a:xfrm>
            <a:off x="357149" y="1701209"/>
            <a:ext cx="8448149" cy="3843839"/>
          </a:xfrm>
        </p:spPr>
      </p:pic>
      <p:sp>
        <p:nvSpPr>
          <p:cNvPr id="3" name="TextBox 2">
            <a:extLst>
              <a:ext uri="{FF2B5EF4-FFF2-40B4-BE49-F238E27FC236}">
                <a16:creationId xmlns:a16="http://schemas.microsoft.com/office/drawing/2014/main" id="{4FC90F17-2C2E-0D6B-6ADF-0753E8A055B8}"/>
              </a:ext>
            </a:extLst>
          </p:cNvPr>
          <p:cNvSpPr txBox="1"/>
          <p:nvPr/>
        </p:nvSpPr>
        <p:spPr>
          <a:xfrm>
            <a:off x="1622968" y="2262514"/>
            <a:ext cx="1721068" cy="584775"/>
          </a:xfrm>
          <a:prstGeom prst="rect">
            <a:avLst/>
          </a:prstGeom>
          <a:noFill/>
        </p:spPr>
        <p:txBody>
          <a:bodyPr wrap="square" rtlCol="0">
            <a:spAutoFit/>
          </a:bodyPr>
          <a:lstStyle/>
          <a:p>
            <a:r>
              <a:rPr lang="en-IN" sz="1600" b="1" dirty="0">
                <a:solidFill>
                  <a:schemeClr val="bg1"/>
                </a:solidFill>
                <a:latin typeface="Comic Sans MS" panose="030F0702030302020204" pitchFamily="66" charset="0"/>
              </a:rPr>
              <a:t>Order Request</a:t>
            </a:r>
          </a:p>
          <a:p>
            <a:pPr algn="ctr"/>
            <a:r>
              <a:rPr lang="en-IN" sz="1600" b="1" dirty="0">
                <a:solidFill>
                  <a:schemeClr val="bg1"/>
                </a:solidFill>
                <a:latin typeface="Comic Sans MS" panose="030F0702030302020204" pitchFamily="66" charset="0"/>
                <a:sym typeface="Wingdings" panose="05000000000000000000" pitchFamily="2" charset="2"/>
              </a:rPr>
              <a:t></a:t>
            </a:r>
            <a:endParaRPr lang="en-GH" sz="1600" b="1" dirty="0">
              <a:solidFill>
                <a:schemeClr val="bg1"/>
              </a:solidFill>
              <a:latin typeface="Comic Sans MS" panose="030F0702030302020204" pitchFamily="66" charset="0"/>
            </a:endParaRPr>
          </a:p>
        </p:txBody>
      </p:sp>
      <p:sp>
        <p:nvSpPr>
          <p:cNvPr id="6" name="TextBox 5">
            <a:extLst>
              <a:ext uri="{FF2B5EF4-FFF2-40B4-BE49-F238E27FC236}">
                <a16:creationId xmlns:a16="http://schemas.microsoft.com/office/drawing/2014/main" id="{86EA8D69-067A-83B2-BAF8-02C05C4DB529}"/>
              </a:ext>
            </a:extLst>
          </p:cNvPr>
          <p:cNvSpPr txBox="1"/>
          <p:nvPr/>
        </p:nvSpPr>
        <p:spPr>
          <a:xfrm>
            <a:off x="5019974" y="2093237"/>
            <a:ext cx="1721068" cy="338554"/>
          </a:xfrm>
          <a:prstGeom prst="rect">
            <a:avLst/>
          </a:prstGeom>
          <a:noFill/>
        </p:spPr>
        <p:txBody>
          <a:bodyPr wrap="square" rtlCol="0">
            <a:spAutoFit/>
          </a:bodyPr>
          <a:lstStyle/>
          <a:p>
            <a:r>
              <a:rPr lang="en-IN" sz="1600" b="1" dirty="0">
                <a:solidFill>
                  <a:schemeClr val="bg1"/>
                </a:solidFill>
                <a:latin typeface="Comic Sans MS" panose="030F0702030302020204" pitchFamily="66" charset="0"/>
              </a:rPr>
              <a:t>Order Created</a:t>
            </a:r>
            <a:endParaRPr lang="en-GH" sz="1600" b="1" dirty="0">
              <a:solidFill>
                <a:schemeClr val="bg1"/>
              </a:solidFill>
              <a:latin typeface="Comic Sans MS" panose="030F0702030302020204" pitchFamily="66" charset="0"/>
            </a:endParaRPr>
          </a:p>
        </p:txBody>
      </p:sp>
      <p:sp>
        <p:nvSpPr>
          <p:cNvPr id="7" name="TextBox 6">
            <a:extLst>
              <a:ext uri="{FF2B5EF4-FFF2-40B4-BE49-F238E27FC236}">
                <a16:creationId xmlns:a16="http://schemas.microsoft.com/office/drawing/2014/main" id="{B559B6C0-ADA4-2D34-8225-76D0CD552F6B}"/>
              </a:ext>
            </a:extLst>
          </p:cNvPr>
          <p:cNvSpPr txBox="1"/>
          <p:nvPr/>
        </p:nvSpPr>
        <p:spPr>
          <a:xfrm>
            <a:off x="7008329" y="2093237"/>
            <a:ext cx="1721068" cy="338554"/>
          </a:xfrm>
          <a:prstGeom prst="rect">
            <a:avLst/>
          </a:prstGeom>
          <a:noFill/>
        </p:spPr>
        <p:txBody>
          <a:bodyPr wrap="square" rtlCol="0">
            <a:spAutoFit/>
          </a:bodyPr>
          <a:lstStyle/>
          <a:p>
            <a:r>
              <a:rPr lang="en-IN" sz="1600" b="1" dirty="0">
                <a:solidFill>
                  <a:schemeClr val="bg1"/>
                </a:solidFill>
                <a:latin typeface="Comic Sans MS" panose="030F0702030302020204" pitchFamily="66" charset="0"/>
              </a:rPr>
              <a:t>Order Stored</a:t>
            </a:r>
            <a:endParaRPr lang="en-GH" sz="1600" b="1" dirty="0">
              <a:solidFill>
                <a:schemeClr val="bg1"/>
              </a:solidFill>
              <a:latin typeface="Comic Sans MS" panose="030F0702030302020204" pitchFamily="66" charset="0"/>
            </a:endParaRPr>
          </a:p>
        </p:txBody>
      </p:sp>
      <p:sp>
        <p:nvSpPr>
          <p:cNvPr id="8" name="TextBox 7">
            <a:extLst>
              <a:ext uri="{FF2B5EF4-FFF2-40B4-BE49-F238E27FC236}">
                <a16:creationId xmlns:a16="http://schemas.microsoft.com/office/drawing/2014/main" id="{32A79D00-29C0-3608-0837-37EBECBEBD50}"/>
              </a:ext>
            </a:extLst>
          </p:cNvPr>
          <p:cNvSpPr txBox="1"/>
          <p:nvPr/>
        </p:nvSpPr>
        <p:spPr>
          <a:xfrm>
            <a:off x="2322849" y="3237327"/>
            <a:ext cx="3969478" cy="584775"/>
          </a:xfrm>
          <a:prstGeom prst="rect">
            <a:avLst/>
          </a:prstGeom>
          <a:noFill/>
        </p:spPr>
        <p:txBody>
          <a:bodyPr wrap="square" rtlCol="0">
            <a:spAutoFit/>
          </a:bodyPr>
          <a:lstStyle/>
          <a:p>
            <a:r>
              <a:rPr lang="en-IN" sz="1600" b="1" dirty="0">
                <a:solidFill>
                  <a:schemeClr val="bg1"/>
                </a:solidFill>
                <a:latin typeface="Comic Sans MS" panose="030F0702030302020204" pitchFamily="66" charset="0"/>
              </a:rPr>
              <a:t>Order Confirmation Response</a:t>
            </a:r>
          </a:p>
          <a:p>
            <a:r>
              <a:rPr lang="en-IN" sz="1600" b="1" dirty="0">
                <a:solidFill>
                  <a:schemeClr val="bg1"/>
                </a:solidFill>
                <a:latin typeface="Comic Sans MS" panose="030F0702030302020204" pitchFamily="66" charset="0"/>
                <a:sym typeface="Wingdings" panose="05000000000000000000" pitchFamily="2" charset="2"/>
              </a:rPr>
              <a:t>                           </a:t>
            </a:r>
            <a:endParaRPr lang="en-GH" sz="1600" b="1" dirty="0">
              <a:solidFill>
                <a:schemeClr val="bg1"/>
              </a:solidFill>
              <a:latin typeface="Comic Sans MS" panose="030F0702030302020204" pitchFamily="66" charset="0"/>
            </a:endParaRPr>
          </a:p>
        </p:txBody>
      </p:sp>
      <p:sp>
        <p:nvSpPr>
          <p:cNvPr id="9" name="TextBox 8">
            <a:extLst>
              <a:ext uri="{FF2B5EF4-FFF2-40B4-BE49-F238E27FC236}">
                <a16:creationId xmlns:a16="http://schemas.microsoft.com/office/drawing/2014/main" id="{B7D6731D-A1A8-3172-3252-58089C5D3FF8}"/>
              </a:ext>
            </a:extLst>
          </p:cNvPr>
          <p:cNvSpPr txBox="1"/>
          <p:nvPr/>
        </p:nvSpPr>
        <p:spPr>
          <a:xfrm>
            <a:off x="4464070" y="5206494"/>
            <a:ext cx="1639019" cy="338554"/>
          </a:xfrm>
          <a:prstGeom prst="rect">
            <a:avLst/>
          </a:prstGeom>
          <a:noFill/>
        </p:spPr>
        <p:txBody>
          <a:bodyPr wrap="square" rtlCol="0">
            <a:spAutoFit/>
          </a:bodyPr>
          <a:lstStyle/>
          <a:p>
            <a:r>
              <a:rPr lang="en-IN" sz="1600" b="1" dirty="0">
                <a:solidFill>
                  <a:schemeClr val="bg1"/>
                </a:solidFill>
                <a:latin typeface="Comic Sans MS" panose="030F0702030302020204" pitchFamily="66" charset="0"/>
              </a:rPr>
              <a:t>Warehouse</a:t>
            </a:r>
            <a:endParaRPr lang="en-GH" sz="1600" b="1"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179226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B837E-6C17-F503-95A6-C7FF475D135D}"/>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E32930EE-9A8A-338C-24A7-7D2C6964963E}"/>
              </a:ext>
            </a:extLst>
          </p:cNvPr>
          <p:cNvSpPr txBox="1"/>
          <p:nvPr/>
        </p:nvSpPr>
        <p:spPr>
          <a:xfrm>
            <a:off x="3675848" y="2987063"/>
            <a:ext cx="2063519" cy="923330"/>
          </a:xfrm>
          <a:prstGeom prst="rect">
            <a:avLst/>
          </a:prstGeom>
          <a:noFill/>
        </p:spPr>
        <p:txBody>
          <a:bodyPr wrap="square" rtlCol="0">
            <a:spAutoFit/>
          </a:bodyPr>
          <a:lstStyle/>
          <a:p>
            <a:pPr algn="ctr"/>
            <a:endParaRPr lang="en-IN" dirty="0">
              <a:solidFill>
                <a:schemeClr val="bg1"/>
              </a:solidFill>
            </a:endParaRPr>
          </a:p>
          <a:p>
            <a:pPr algn="ctr"/>
            <a:r>
              <a:rPr lang="en-IN" dirty="0">
                <a:solidFill>
                  <a:schemeClr val="bg1"/>
                </a:solidFill>
              </a:rPr>
              <a:t>Send Order </a:t>
            </a:r>
          </a:p>
          <a:p>
            <a:pPr algn="ctr"/>
            <a:r>
              <a:rPr lang="en-IN" dirty="0">
                <a:solidFill>
                  <a:schemeClr val="bg1"/>
                </a:solidFill>
              </a:rPr>
              <a:t>Back</a:t>
            </a:r>
            <a:endParaRPr lang="en-GH" dirty="0">
              <a:solidFill>
                <a:schemeClr val="bg1"/>
              </a:solidFill>
            </a:endParaRPr>
          </a:p>
        </p:txBody>
      </p:sp>
      <p:sp>
        <p:nvSpPr>
          <p:cNvPr id="2" name="Title 1">
            <a:extLst>
              <a:ext uri="{FF2B5EF4-FFF2-40B4-BE49-F238E27FC236}">
                <a16:creationId xmlns:a16="http://schemas.microsoft.com/office/drawing/2014/main" id="{EFA573A7-9F2A-BE83-9DBB-4FBABF0B37D1}"/>
              </a:ext>
            </a:extLst>
          </p:cNvPr>
          <p:cNvSpPr>
            <a:spLocks noGrp="1"/>
          </p:cNvSpPr>
          <p:nvPr>
            <p:ph type="title"/>
          </p:nvPr>
        </p:nvSpPr>
        <p:spPr/>
        <p:txBody>
          <a:bodyPr/>
          <a:lstStyle/>
          <a:p>
            <a:r>
              <a:rPr lang="en-IN" dirty="0"/>
              <a:t>A Typical Practical Scenario</a:t>
            </a:r>
            <a:endParaRPr lang="en-GH" dirty="0"/>
          </a:p>
        </p:txBody>
      </p:sp>
      <p:pic>
        <p:nvPicPr>
          <p:cNvPr id="5" name="Content Placeholder 4">
            <a:extLst>
              <a:ext uri="{FF2B5EF4-FFF2-40B4-BE49-F238E27FC236}">
                <a16:creationId xmlns:a16="http://schemas.microsoft.com/office/drawing/2014/main" id="{92B6B75B-0ACA-1A89-BDB9-ED00E8ABFBF4}"/>
              </a:ext>
            </a:extLst>
          </p:cNvPr>
          <p:cNvPicPr>
            <a:picLocks noGrp="1" noChangeAspect="1"/>
          </p:cNvPicPr>
          <p:nvPr>
            <p:ph idx="1"/>
          </p:nvPr>
        </p:nvPicPr>
        <p:blipFill>
          <a:blip r:embed="rId2"/>
          <a:srcRect t="19112"/>
          <a:stretch/>
        </p:blipFill>
        <p:spPr>
          <a:xfrm>
            <a:off x="357149" y="1701209"/>
            <a:ext cx="8448149" cy="3843839"/>
          </a:xfrm>
        </p:spPr>
      </p:pic>
      <p:sp>
        <p:nvSpPr>
          <p:cNvPr id="4" name="TextBox 3">
            <a:extLst>
              <a:ext uri="{FF2B5EF4-FFF2-40B4-BE49-F238E27FC236}">
                <a16:creationId xmlns:a16="http://schemas.microsoft.com/office/drawing/2014/main" id="{C55CE21A-04B0-CA40-7A9D-CA56A2A1BC2E}"/>
              </a:ext>
            </a:extLst>
          </p:cNvPr>
          <p:cNvSpPr txBox="1"/>
          <p:nvPr/>
        </p:nvSpPr>
        <p:spPr>
          <a:xfrm>
            <a:off x="4464070" y="5206494"/>
            <a:ext cx="1639019" cy="338554"/>
          </a:xfrm>
          <a:prstGeom prst="rect">
            <a:avLst/>
          </a:prstGeom>
          <a:noFill/>
        </p:spPr>
        <p:txBody>
          <a:bodyPr wrap="square" rtlCol="0">
            <a:spAutoFit/>
          </a:bodyPr>
          <a:lstStyle/>
          <a:p>
            <a:r>
              <a:rPr lang="en-IN" sz="1600" b="1" dirty="0">
                <a:solidFill>
                  <a:schemeClr val="bg1"/>
                </a:solidFill>
                <a:latin typeface="Comic Sans MS" panose="030F0702030302020204" pitchFamily="66" charset="0"/>
              </a:rPr>
              <a:t>Warehouse</a:t>
            </a:r>
            <a:endParaRPr lang="en-GH" sz="1600" b="1" dirty="0">
              <a:solidFill>
                <a:schemeClr val="bg1"/>
              </a:solidFill>
              <a:latin typeface="Comic Sans MS" panose="030F0702030302020204" pitchFamily="66" charset="0"/>
            </a:endParaRPr>
          </a:p>
        </p:txBody>
      </p:sp>
      <p:sp>
        <p:nvSpPr>
          <p:cNvPr id="9" name="TextBox 8">
            <a:extLst>
              <a:ext uri="{FF2B5EF4-FFF2-40B4-BE49-F238E27FC236}">
                <a16:creationId xmlns:a16="http://schemas.microsoft.com/office/drawing/2014/main" id="{422C29B8-C0E3-6A8D-9488-67756372634B}"/>
              </a:ext>
            </a:extLst>
          </p:cNvPr>
          <p:cNvSpPr txBox="1"/>
          <p:nvPr/>
        </p:nvSpPr>
        <p:spPr>
          <a:xfrm>
            <a:off x="5433238" y="1903066"/>
            <a:ext cx="1767412" cy="646331"/>
          </a:xfrm>
          <a:prstGeom prst="rect">
            <a:avLst/>
          </a:prstGeom>
          <a:noFill/>
        </p:spPr>
        <p:txBody>
          <a:bodyPr wrap="square" rtlCol="0">
            <a:spAutoFit/>
          </a:bodyPr>
          <a:lstStyle/>
          <a:p>
            <a:endParaRPr lang="en-IN" b="1" dirty="0">
              <a:solidFill>
                <a:schemeClr val="bg1"/>
              </a:solidFill>
            </a:endParaRPr>
          </a:p>
          <a:p>
            <a:r>
              <a:rPr lang="en-IN" b="1" dirty="0">
                <a:solidFill>
                  <a:schemeClr val="bg1"/>
                </a:solidFill>
              </a:rPr>
              <a:t>Fetch Order </a:t>
            </a:r>
            <a:r>
              <a:rPr lang="en-IN" b="1" dirty="0">
                <a:solidFill>
                  <a:schemeClr val="bg1"/>
                </a:solidFill>
                <a:sym typeface="Wingdings" panose="05000000000000000000" pitchFamily="2" charset="2"/>
              </a:rPr>
              <a:t></a:t>
            </a:r>
            <a:endParaRPr lang="en-GH" b="1" dirty="0">
              <a:solidFill>
                <a:schemeClr val="bg1"/>
              </a:solidFill>
            </a:endParaRPr>
          </a:p>
        </p:txBody>
      </p:sp>
      <p:cxnSp>
        <p:nvCxnSpPr>
          <p:cNvPr id="12" name="Straight Arrow Connector 11">
            <a:extLst>
              <a:ext uri="{FF2B5EF4-FFF2-40B4-BE49-F238E27FC236}">
                <a16:creationId xmlns:a16="http://schemas.microsoft.com/office/drawing/2014/main" id="{50BE12E3-4DE9-F95D-B6FD-B3ADBC507315}"/>
              </a:ext>
            </a:extLst>
          </p:cNvPr>
          <p:cNvCxnSpPr/>
          <p:nvPr/>
        </p:nvCxnSpPr>
        <p:spPr>
          <a:xfrm flipV="1">
            <a:off x="4316821" y="3943663"/>
            <a:ext cx="0" cy="363547"/>
          </a:xfrm>
          <a:prstGeom prst="straightConnector1">
            <a:avLst/>
          </a:prstGeom>
          <a:ln w="2857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ACC91674-9170-2B98-3BD6-53F7AEC00A93}"/>
              </a:ext>
            </a:extLst>
          </p:cNvPr>
          <p:cNvSpPr txBox="1"/>
          <p:nvPr/>
        </p:nvSpPr>
        <p:spPr>
          <a:xfrm>
            <a:off x="3879280" y="3957461"/>
            <a:ext cx="1233377" cy="646331"/>
          </a:xfrm>
          <a:prstGeom prst="rect">
            <a:avLst/>
          </a:prstGeom>
          <a:noFill/>
        </p:spPr>
        <p:txBody>
          <a:bodyPr wrap="square" rtlCol="0">
            <a:spAutoFit/>
          </a:bodyPr>
          <a:lstStyle/>
          <a:p>
            <a:endParaRPr lang="en-IN" b="1" dirty="0">
              <a:solidFill>
                <a:schemeClr val="bg1"/>
              </a:solidFill>
            </a:endParaRPr>
          </a:p>
          <a:p>
            <a:r>
              <a:rPr lang="en-IN" b="1" dirty="0">
                <a:solidFill>
                  <a:schemeClr val="bg1"/>
                </a:solidFill>
              </a:rPr>
              <a:t>Get Order</a:t>
            </a:r>
            <a:endParaRPr lang="en-GH" b="1" dirty="0">
              <a:solidFill>
                <a:schemeClr val="bg1"/>
              </a:solidFill>
            </a:endParaRPr>
          </a:p>
        </p:txBody>
      </p:sp>
      <p:cxnSp>
        <p:nvCxnSpPr>
          <p:cNvPr id="16" name="Connector: Elbow 15">
            <a:extLst>
              <a:ext uri="{FF2B5EF4-FFF2-40B4-BE49-F238E27FC236}">
                <a16:creationId xmlns:a16="http://schemas.microsoft.com/office/drawing/2014/main" id="{4AF49B4C-E5A7-39F2-BE93-46F83C5AD6DD}"/>
              </a:ext>
            </a:extLst>
          </p:cNvPr>
          <p:cNvCxnSpPr>
            <a:cxnSpLocks/>
          </p:cNvCxnSpPr>
          <p:nvPr/>
        </p:nvCxnSpPr>
        <p:spPr>
          <a:xfrm rot="10800000" flipV="1">
            <a:off x="4082904" y="3308794"/>
            <a:ext cx="530222" cy="471273"/>
          </a:xfrm>
          <a:prstGeom prst="bentConnector3">
            <a:avLst>
              <a:gd name="adj1" fmla="val 100133"/>
            </a:avLst>
          </a:prstGeom>
          <a:ln w="28575"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C74C74AD-DE27-A954-1229-66B49EF595E0}"/>
              </a:ext>
            </a:extLst>
          </p:cNvPr>
          <p:cNvSpPr txBox="1"/>
          <p:nvPr/>
        </p:nvSpPr>
        <p:spPr>
          <a:xfrm>
            <a:off x="6167689" y="2944531"/>
            <a:ext cx="1767412" cy="369332"/>
          </a:xfrm>
          <a:prstGeom prst="rect">
            <a:avLst/>
          </a:prstGeom>
          <a:noFill/>
        </p:spPr>
        <p:txBody>
          <a:bodyPr wrap="square" rtlCol="0">
            <a:spAutoFit/>
          </a:bodyPr>
          <a:lstStyle/>
          <a:p>
            <a:r>
              <a:rPr lang="en-IN" b="1" dirty="0">
                <a:solidFill>
                  <a:schemeClr val="bg1"/>
                </a:solidFill>
                <a:sym typeface="Wingdings" panose="05000000000000000000" pitchFamily="2" charset="2"/>
              </a:rPr>
              <a:t>   </a:t>
            </a:r>
            <a:r>
              <a:rPr lang="en-IN" b="1" dirty="0">
                <a:solidFill>
                  <a:schemeClr val="bg1"/>
                </a:solidFill>
              </a:rPr>
              <a:t>Order </a:t>
            </a:r>
            <a:endParaRPr lang="en-GH" b="1" dirty="0">
              <a:solidFill>
                <a:schemeClr val="bg1"/>
              </a:solidFill>
            </a:endParaRPr>
          </a:p>
        </p:txBody>
      </p:sp>
      <p:sp>
        <p:nvSpPr>
          <p:cNvPr id="26" name="TextBox 25">
            <a:extLst>
              <a:ext uri="{FF2B5EF4-FFF2-40B4-BE49-F238E27FC236}">
                <a16:creationId xmlns:a16="http://schemas.microsoft.com/office/drawing/2014/main" id="{E29761DE-A1A2-DD2D-AD09-50B25E4E36F2}"/>
              </a:ext>
            </a:extLst>
          </p:cNvPr>
          <p:cNvSpPr txBox="1"/>
          <p:nvPr/>
        </p:nvSpPr>
        <p:spPr>
          <a:xfrm>
            <a:off x="4072678" y="3264062"/>
            <a:ext cx="1767412" cy="369332"/>
          </a:xfrm>
          <a:prstGeom prst="rect">
            <a:avLst/>
          </a:prstGeom>
          <a:noFill/>
        </p:spPr>
        <p:txBody>
          <a:bodyPr wrap="square" rtlCol="0">
            <a:spAutoFit/>
          </a:bodyPr>
          <a:lstStyle/>
          <a:p>
            <a:r>
              <a:rPr lang="en-IN" b="1" dirty="0">
                <a:solidFill>
                  <a:schemeClr val="bg1"/>
                </a:solidFill>
              </a:rPr>
              <a:t>Order Details</a:t>
            </a:r>
          </a:p>
        </p:txBody>
      </p:sp>
      <p:sp>
        <p:nvSpPr>
          <p:cNvPr id="27" name="TextBox 26">
            <a:extLst>
              <a:ext uri="{FF2B5EF4-FFF2-40B4-BE49-F238E27FC236}">
                <a16:creationId xmlns:a16="http://schemas.microsoft.com/office/drawing/2014/main" id="{59A29ED2-7DCF-B33B-8497-7375E4C811FE}"/>
              </a:ext>
            </a:extLst>
          </p:cNvPr>
          <p:cNvSpPr txBox="1"/>
          <p:nvPr/>
        </p:nvSpPr>
        <p:spPr>
          <a:xfrm>
            <a:off x="1234509" y="4603792"/>
            <a:ext cx="1767412" cy="369332"/>
          </a:xfrm>
          <a:prstGeom prst="rect">
            <a:avLst/>
          </a:prstGeom>
          <a:noFill/>
        </p:spPr>
        <p:txBody>
          <a:bodyPr wrap="square" rtlCol="0">
            <a:spAutoFit/>
          </a:bodyPr>
          <a:lstStyle/>
          <a:p>
            <a:r>
              <a:rPr lang="en-IN" b="1" dirty="0">
                <a:solidFill>
                  <a:schemeClr val="bg1"/>
                </a:solidFill>
              </a:rPr>
              <a:t>Order Shipped</a:t>
            </a:r>
          </a:p>
        </p:txBody>
      </p:sp>
    </p:spTree>
    <p:extLst>
      <p:ext uri="{BB962C8B-B14F-4D97-AF65-F5344CB8AC3E}">
        <p14:creationId xmlns:p14="http://schemas.microsoft.com/office/powerpoint/2010/main" val="107828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1FAE-8F23-2053-4972-5F476DBC10E0}"/>
              </a:ext>
            </a:extLst>
          </p:cNvPr>
          <p:cNvSpPr>
            <a:spLocks noGrp="1"/>
          </p:cNvSpPr>
          <p:nvPr>
            <p:ph type="title"/>
          </p:nvPr>
        </p:nvSpPr>
        <p:spPr/>
        <p:txBody>
          <a:bodyPr/>
          <a:lstStyle/>
          <a:p>
            <a:r>
              <a:rPr lang="en-IN" dirty="0"/>
              <a:t>What is inside a Request</a:t>
            </a:r>
            <a:endParaRPr lang="en-GH" dirty="0"/>
          </a:p>
        </p:txBody>
      </p:sp>
      <p:pic>
        <p:nvPicPr>
          <p:cNvPr id="5" name="Content Placeholder 4">
            <a:extLst>
              <a:ext uri="{FF2B5EF4-FFF2-40B4-BE49-F238E27FC236}">
                <a16:creationId xmlns:a16="http://schemas.microsoft.com/office/drawing/2014/main" id="{3F108E3A-596C-546C-5833-2DCFB44F1D51}"/>
              </a:ext>
            </a:extLst>
          </p:cNvPr>
          <p:cNvPicPr>
            <a:picLocks noGrp="1" noChangeAspect="1"/>
          </p:cNvPicPr>
          <p:nvPr>
            <p:ph idx="1"/>
          </p:nvPr>
        </p:nvPicPr>
        <p:blipFill>
          <a:blip r:embed="rId2"/>
          <a:stretch>
            <a:fillRect/>
          </a:stretch>
        </p:blipFill>
        <p:spPr>
          <a:xfrm>
            <a:off x="2221216" y="874250"/>
            <a:ext cx="5210942" cy="5455113"/>
          </a:xfrm>
        </p:spPr>
      </p:pic>
    </p:spTree>
    <p:extLst>
      <p:ext uri="{BB962C8B-B14F-4D97-AF65-F5344CB8AC3E}">
        <p14:creationId xmlns:p14="http://schemas.microsoft.com/office/powerpoint/2010/main" val="233363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C1E70-991A-E6A9-4BBA-DEBC06681D01}"/>
              </a:ext>
            </a:extLst>
          </p:cNvPr>
          <p:cNvSpPr>
            <a:spLocks noGrp="1"/>
          </p:cNvSpPr>
          <p:nvPr>
            <p:ph type="title"/>
          </p:nvPr>
        </p:nvSpPr>
        <p:spPr/>
        <p:txBody>
          <a:bodyPr/>
          <a:lstStyle/>
          <a:p>
            <a:r>
              <a:rPr lang="en-IN" dirty="0"/>
              <a:t>The API </a:t>
            </a:r>
            <a:endParaRPr lang="en-GH" dirty="0"/>
          </a:p>
        </p:txBody>
      </p:sp>
      <p:sp>
        <p:nvSpPr>
          <p:cNvPr id="3" name="Content Placeholder 2">
            <a:extLst>
              <a:ext uri="{FF2B5EF4-FFF2-40B4-BE49-F238E27FC236}">
                <a16:creationId xmlns:a16="http://schemas.microsoft.com/office/drawing/2014/main" id="{3CE6C4E9-C838-F6D7-ED6F-B091B1733016}"/>
              </a:ext>
            </a:extLst>
          </p:cNvPr>
          <p:cNvSpPr>
            <a:spLocks noGrp="1"/>
          </p:cNvSpPr>
          <p:nvPr>
            <p:ph idx="1"/>
          </p:nvPr>
        </p:nvSpPr>
        <p:spPr>
          <a:xfrm>
            <a:off x="222016" y="1292225"/>
            <a:ext cx="4172047" cy="4908434"/>
          </a:xfrm>
        </p:spPr>
        <p:txBody>
          <a:bodyPr/>
          <a:lstStyle/>
          <a:p>
            <a:r>
              <a:rPr lang="en-IN" dirty="0"/>
              <a:t>In the backend, we use our programming language and backend framework to define what type of requests are allowed and how to handle them. </a:t>
            </a:r>
          </a:p>
          <a:p>
            <a:endParaRPr lang="en-IN" dirty="0"/>
          </a:p>
          <a:p>
            <a:r>
              <a:rPr lang="en-IN" dirty="0"/>
              <a:t>The list of all the different types of request the backend allows is called the </a:t>
            </a:r>
            <a:r>
              <a:rPr lang="en-IN" b="1" dirty="0">
                <a:solidFill>
                  <a:srgbClr val="E2005B"/>
                </a:solidFill>
              </a:rPr>
              <a:t>Application programming Interface </a:t>
            </a:r>
            <a:r>
              <a:rPr lang="en-IN" dirty="0"/>
              <a:t>or in short </a:t>
            </a:r>
            <a:r>
              <a:rPr lang="en-IN" b="1" dirty="0">
                <a:solidFill>
                  <a:srgbClr val="FF0000"/>
                </a:solidFill>
              </a:rPr>
              <a:t>API</a:t>
            </a:r>
            <a:endParaRPr lang="en-GH" b="1" dirty="0">
              <a:solidFill>
                <a:srgbClr val="FF0000"/>
              </a:solidFill>
            </a:endParaRPr>
          </a:p>
        </p:txBody>
      </p:sp>
      <p:pic>
        <p:nvPicPr>
          <p:cNvPr id="5" name="Picture 4">
            <a:extLst>
              <a:ext uri="{FF2B5EF4-FFF2-40B4-BE49-F238E27FC236}">
                <a16:creationId xmlns:a16="http://schemas.microsoft.com/office/drawing/2014/main" id="{47F6CFFD-90CD-921D-2782-4136F1767BF2}"/>
              </a:ext>
            </a:extLst>
          </p:cNvPr>
          <p:cNvPicPr>
            <a:picLocks noChangeAspect="1"/>
          </p:cNvPicPr>
          <p:nvPr/>
        </p:nvPicPr>
        <p:blipFill>
          <a:blip r:embed="rId2"/>
          <a:stretch>
            <a:fillRect/>
          </a:stretch>
        </p:blipFill>
        <p:spPr>
          <a:xfrm>
            <a:off x="4360888" y="1621929"/>
            <a:ext cx="4561096" cy="3943846"/>
          </a:xfrm>
          <a:prstGeom prst="rect">
            <a:avLst/>
          </a:prstGeom>
        </p:spPr>
      </p:pic>
    </p:spTree>
    <p:extLst>
      <p:ext uri="{BB962C8B-B14F-4D97-AF65-F5344CB8AC3E}">
        <p14:creationId xmlns:p14="http://schemas.microsoft.com/office/powerpoint/2010/main" val="2780595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D425-6AFE-B441-FAD7-F2F8AAE6261F}"/>
              </a:ext>
            </a:extLst>
          </p:cNvPr>
          <p:cNvSpPr>
            <a:spLocks noGrp="1"/>
          </p:cNvSpPr>
          <p:nvPr>
            <p:ph type="title"/>
          </p:nvPr>
        </p:nvSpPr>
        <p:spPr/>
        <p:txBody>
          <a:bodyPr/>
          <a:lstStyle/>
          <a:p>
            <a:r>
              <a:rPr lang="en-IN" dirty="0"/>
              <a:t>API Usage Scenarios</a:t>
            </a:r>
            <a:endParaRPr lang="en-GH" dirty="0"/>
          </a:p>
        </p:txBody>
      </p:sp>
      <p:sp>
        <p:nvSpPr>
          <p:cNvPr id="3" name="Content Placeholder 2">
            <a:extLst>
              <a:ext uri="{FF2B5EF4-FFF2-40B4-BE49-F238E27FC236}">
                <a16:creationId xmlns:a16="http://schemas.microsoft.com/office/drawing/2014/main" id="{7F69C41B-D22F-4598-E625-D9DD6AC0AB83}"/>
              </a:ext>
            </a:extLst>
          </p:cNvPr>
          <p:cNvSpPr>
            <a:spLocks noGrp="1"/>
          </p:cNvSpPr>
          <p:nvPr>
            <p:ph idx="1"/>
          </p:nvPr>
        </p:nvSpPr>
        <p:spPr/>
        <p:txBody>
          <a:bodyPr/>
          <a:lstStyle/>
          <a:p>
            <a:pPr marL="457200" indent="-457200">
              <a:buFont typeface="+mj-lt"/>
              <a:buAutoNum type="arabicParenR"/>
            </a:pPr>
            <a:r>
              <a:rPr lang="en-US" dirty="0">
                <a:solidFill>
                  <a:srgbClr val="0070C0"/>
                </a:solidFill>
              </a:rPr>
              <a:t>Between Frontend and Backend</a:t>
            </a:r>
            <a:r>
              <a:rPr lang="en-US" dirty="0"/>
              <a:t>: In most web applications, the frontend (the user interface and client-side code) interacts with the backend (server-side logic and databases) using APIs. </a:t>
            </a:r>
          </a:p>
          <a:p>
            <a:pPr marL="0" indent="0">
              <a:buNone/>
            </a:pPr>
            <a:endParaRPr lang="en-US" dirty="0"/>
          </a:p>
          <a:p>
            <a:pPr marL="0" indent="0">
              <a:buNone/>
            </a:pPr>
            <a:r>
              <a:rPr lang="en-US" dirty="0"/>
              <a:t>In this case, APIs serve as an intermediary allowing the frontend to make HTTP requests (like GET, POST, PUT, DELETE) to the backend to perform tasks such as retrieving data, submitting forms, or executing business logic.</a:t>
            </a:r>
          </a:p>
          <a:p>
            <a:pPr marL="0" indent="0">
              <a:buNone/>
            </a:pPr>
            <a:r>
              <a:rPr lang="en-US" dirty="0">
                <a:solidFill>
                  <a:srgbClr val="FF0000"/>
                </a:solidFill>
              </a:rPr>
              <a:t>Example</a:t>
            </a:r>
            <a:r>
              <a:rPr lang="en-US" dirty="0"/>
              <a:t>: A frontend web page making a POST request to save a new user's information to a database via a REST API hosted on the backend server.</a:t>
            </a:r>
            <a:endParaRPr lang="en-GH" dirty="0"/>
          </a:p>
        </p:txBody>
      </p:sp>
    </p:spTree>
    <p:extLst>
      <p:ext uri="{BB962C8B-B14F-4D97-AF65-F5344CB8AC3E}">
        <p14:creationId xmlns:p14="http://schemas.microsoft.com/office/powerpoint/2010/main" val="2860616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2EDFE-B0EB-8BB4-DA13-0F7C45A1D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968BC0-FCAA-E91A-8079-08F4B9BAC1E5}"/>
              </a:ext>
            </a:extLst>
          </p:cNvPr>
          <p:cNvSpPr>
            <a:spLocks noGrp="1"/>
          </p:cNvSpPr>
          <p:nvPr>
            <p:ph type="title"/>
          </p:nvPr>
        </p:nvSpPr>
        <p:spPr/>
        <p:txBody>
          <a:bodyPr/>
          <a:lstStyle/>
          <a:p>
            <a:r>
              <a:rPr lang="en-IN" dirty="0"/>
              <a:t>API Usage Scenarios</a:t>
            </a:r>
            <a:endParaRPr lang="en-GH" dirty="0"/>
          </a:p>
        </p:txBody>
      </p:sp>
      <p:sp>
        <p:nvSpPr>
          <p:cNvPr id="3" name="Content Placeholder 2">
            <a:extLst>
              <a:ext uri="{FF2B5EF4-FFF2-40B4-BE49-F238E27FC236}">
                <a16:creationId xmlns:a16="http://schemas.microsoft.com/office/drawing/2014/main" id="{C6F68DFA-F426-7245-3FBB-F71A4E9B50A3}"/>
              </a:ext>
            </a:extLst>
          </p:cNvPr>
          <p:cNvSpPr>
            <a:spLocks noGrp="1"/>
          </p:cNvSpPr>
          <p:nvPr>
            <p:ph idx="1"/>
          </p:nvPr>
        </p:nvSpPr>
        <p:spPr/>
        <p:txBody>
          <a:bodyPr/>
          <a:lstStyle/>
          <a:p>
            <a:pPr marL="457200" indent="-457200">
              <a:buFont typeface="+mj-lt"/>
              <a:buAutoNum type="arabicParenR" startAt="2"/>
            </a:pPr>
            <a:r>
              <a:rPr lang="en-US" dirty="0">
                <a:solidFill>
                  <a:srgbClr val="0070C0"/>
                </a:solidFill>
              </a:rPr>
              <a:t>Between Two Different Applications</a:t>
            </a:r>
            <a:r>
              <a:rPr lang="en-US" dirty="0"/>
              <a:t>: APIs can also act as a bridge between two separate applications or services, enabling them to exchange data or functionality. </a:t>
            </a:r>
          </a:p>
          <a:p>
            <a:pPr marL="0" indent="0">
              <a:buNone/>
            </a:pPr>
            <a:endParaRPr lang="en-US" dirty="0"/>
          </a:p>
          <a:p>
            <a:pPr marL="0" indent="0">
              <a:buNone/>
            </a:pPr>
            <a:r>
              <a:rPr lang="en-US" dirty="0"/>
              <a:t>This is common in microservices architecture or when integrating third-party services (like payment gateways, social media login features, or cloud storage services).</a:t>
            </a:r>
          </a:p>
          <a:p>
            <a:pPr marL="0" indent="0">
              <a:buNone/>
            </a:pPr>
            <a:r>
              <a:rPr lang="en-US" dirty="0">
                <a:solidFill>
                  <a:srgbClr val="FF0000"/>
                </a:solidFill>
              </a:rPr>
              <a:t>Example</a:t>
            </a:r>
            <a:r>
              <a:rPr lang="en-US" dirty="0"/>
              <a:t>: A web app integrating with a payment processing service like Stripe or PayPal using their API to handle financial transactions without directly managing the payment processing logic.</a:t>
            </a:r>
            <a:endParaRPr lang="en-GH" dirty="0"/>
          </a:p>
        </p:txBody>
      </p:sp>
    </p:spTree>
    <p:extLst>
      <p:ext uri="{BB962C8B-B14F-4D97-AF65-F5344CB8AC3E}">
        <p14:creationId xmlns:p14="http://schemas.microsoft.com/office/powerpoint/2010/main" val="2466022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BB08-00BC-48A7-F622-54C13ABC70B7}"/>
              </a:ext>
            </a:extLst>
          </p:cNvPr>
          <p:cNvSpPr>
            <a:spLocks noGrp="1"/>
          </p:cNvSpPr>
          <p:nvPr>
            <p:ph type="title"/>
          </p:nvPr>
        </p:nvSpPr>
        <p:spPr/>
        <p:txBody>
          <a:bodyPr/>
          <a:lstStyle/>
          <a:p>
            <a:r>
              <a:rPr lang="en-IN" dirty="0"/>
              <a:t>The API</a:t>
            </a:r>
            <a:endParaRPr lang="en-GH" dirty="0"/>
          </a:p>
        </p:txBody>
      </p:sp>
      <p:sp>
        <p:nvSpPr>
          <p:cNvPr id="3" name="Content Placeholder 2">
            <a:extLst>
              <a:ext uri="{FF2B5EF4-FFF2-40B4-BE49-F238E27FC236}">
                <a16:creationId xmlns:a16="http://schemas.microsoft.com/office/drawing/2014/main" id="{7ABB17F9-D6AD-C52E-4714-20B738E0ED40}"/>
              </a:ext>
            </a:extLst>
          </p:cNvPr>
          <p:cNvSpPr>
            <a:spLocks noGrp="1"/>
          </p:cNvSpPr>
          <p:nvPr>
            <p:ph idx="1"/>
          </p:nvPr>
        </p:nvSpPr>
        <p:spPr>
          <a:xfrm>
            <a:off x="241100" y="1386039"/>
            <a:ext cx="3613837" cy="4943141"/>
          </a:xfrm>
        </p:spPr>
        <p:txBody>
          <a:bodyPr/>
          <a:lstStyle/>
          <a:p>
            <a:endParaRPr lang="en-IN" dirty="0"/>
          </a:p>
          <a:p>
            <a:endParaRPr lang="en-IN" dirty="0"/>
          </a:p>
          <a:p>
            <a:endParaRPr lang="en-IN" dirty="0"/>
          </a:p>
          <a:p>
            <a:endParaRPr lang="en-IN" dirty="0"/>
          </a:p>
          <a:p>
            <a:r>
              <a:rPr lang="en-IN" dirty="0"/>
              <a:t>If a request that is not in the API is sent, the backend can be coded to respond with an </a:t>
            </a:r>
            <a:r>
              <a:rPr lang="en-IN" b="1" dirty="0"/>
              <a:t>ERROR</a:t>
            </a:r>
            <a:r>
              <a:rPr lang="en-IN" dirty="0"/>
              <a:t>.</a:t>
            </a:r>
            <a:endParaRPr lang="en-GH" dirty="0"/>
          </a:p>
        </p:txBody>
      </p:sp>
      <p:pic>
        <p:nvPicPr>
          <p:cNvPr id="5" name="Picture 4">
            <a:extLst>
              <a:ext uri="{FF2B5EF4-FFF2-40B4-BE49-F238E27FC236}">
                <a16:creationId xmlns:a16="http://schemas.microsoft.com/office/drawing/2014/main" id="{92D8A717-9C0E-4951-AF52-5431B822B0B3}"/>
              </a:ext>
            </a:extLst>
          </p:cNvPr>
          <p:cNvPicPr>
            <a:picLocks noChangeAspect="1"/>
          </p:cNvPicPr>
          <p:nvPr/>
        </p:nvPicPr>
        <p:blipFill>
          <a:blip r:embed="rId2"/>
          <a:stretch>
            <a:fillRect/>
          </a:stretch>
        </p:blipFill>
        <p:spPr>
          <a:xfrm>
            <a:off x="3854937" y="1140982"/>
            <a:ext cx="5047963" cy="5433254"/>
          </a:xfrm>
          <a:prstGeom prst="rect">
            <a:avLst/>
          </a:prstGeom>
        </p:spPr>
      </p:pic>
      <p:cxnSp>
        <p:nvCxnSpPr>
          <p:cNvPr id="7" name="Straight Arrow Connector 6">
            <a:extLst>
              <a:ext uri="{FF2B5EF4-FFF2-40B4-BE49-F238E27FC236}">
                <a16:creationId xmlns:a16="http://schemas.microsoft.com/office/drawing/2014/main" id="{C3D538F7-A56B-7A64-BC67-2D8460209C1F}"/>
              </a:ext>
            </a:extLst>
          </p:cNvPr>
          <p:cNvCxnSpPr/>
          <p:nvPr/>
        </p:nvCxnSpPr>
        <p:spPr>
          <a:xfrm>
            <a:off x="2169042" y="4688958"/>
            <a:ext cx="1573618" cy="1169582"/>
          </a:xfrm>
          <a:prstGeom prst="straightConnector1">
            <a:avLst/>
          </a:prstGeom>
          <a:ln w="19050" cap="flat" cmpd="sng" algn="ctr">
            <a:solidFill>
              <a:srgbClr val="E2005B"/>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7955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26513-FADC-7125-7A18-7F5817278ACC}"/>
              </a:ext>
            </a:extLst>
          </p:cNvPr>
          <p:cNvSpPr>
            <a:spLocks noGrp="1"/>
          </p:cNvSpPr>
          <p:nvPr>
            <p:ph type="title"/>
          </p:nvPr>
        </p:nvSpPr>
        <p:spPr/>
        <p:txBody>
          <a:bodyPr/>
          <a:lstStyle/>
          <a:p>
            <a:r>
              <a:rPr lang="en-IN" dirty="0"/>
              <a:t>Your Web App</a:t>
            </a:r>
            <a:endParaRPr lang="en-GH" dirty="0"/>
          </a:p>
        </p:txBody>
      </p:sp>
      <p:sp>
        <p:nvSpPr>
          <p:cNvPr id="3" name="Content Placeholder 2">
            <a:extLst>
              <a:ext uri="{FF2B5EF4-FFF2-40B4-BE49-F238E27FC236}">
                <a16:creationId xmlns:a16="http://schemas.microsoft.com/office/drawing/2014/main" id="{38AF6CE9-9C31-C9F3-50EB-5AAF855E68EB}"/>
              </a:ext>
            </a:extLst>
          </p:cNvPr>
          <p:cNvSpPr>
            <a:spLocks noGrp="1"/>
          </p:cNvSpPr>
          <p:nvPr>
            <p:ph idx="1"/>
          </p:nvPr>
        </p:nvSpPr>
        <p:spPr>
          <a:xfrm>
            <a:off x="241100" y="1386039"/>
            <a:ext cx="8681519" cy="568021"/>
          </a:xfrm>
        </p:spPr>
        <p:txBody>
          <a:bodyPr/>
          <a:lstStyle/>
          <a:p>
            <a:r>
              <a:rPr lang="en-IN" dirty="0"/>
              <a:t>A Web App can be split into two parts: Frontend and Backend</a:t>
            </a:r>
            <a:endParaRPr lang="en-GH" dirty="0"/>
          </a:p>
        </p:txBody>
      </p:sp>
      <p:pic>
        <p:nvPicPr>
          <p:cNvPr id="5" name="Content Placeholder 4">
            <a:extLst>
              <a:ext uri="{FF2B5EF4-FFF2-40B4-BE49-F238E27FC236}">
                <a16:creationId xmlns:a16="http://schemas.microsoft.com/office/drawing/2014/main" id="{84AC0CE8-1740-0350-5F8B-0AB91A6D6AE0}"/>
              </a:ext>
            </a:extLst>
          </p:cNvPr>
          <p:cNvPicPr>
            <a:picLocks noChangeAspect="1"/>
          </p:cNvPicPr>
          <p:nvPr/>
        </p:nvPicPr>
        <p:blipFill>
          <a:blip r:embed="rId2"/>
          <a:stretch>
            <a:fillRect/>
          </a:stretch>
        </p:blipFill>
        <p:spPr>
          <a:xfrm>
            <a:off x="642886" y="2047874"/>
            <a:ext cx="7582655" cy="4265244"/>
          </a:xfrm>
          <a:prstGeom prst="rect">
            <a:avLst/>
          </a:prstGeom>
        </p:spPr>
      </p:pic>
    </p:spTree>
    <p:extLst>
      <p:ext uri="{BB962C8B-B14F-4D97-AF65-F5344CB8AC3E}">
        <p14:creationId xmlns:p14="http://schemas.microsoft.com/office/powerpoint/2010/main" val="756977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2C10-5C7A-E497-0802-328A35A2101B}"/>
              </a:ext>
            </a:extLst>
          </p:cNvPr>
          <p:cNvSpPr>
            <a:spLocks noGrp="1"/>
          </p:cNvSpPr>
          <p:nvPr>
            <p:ph type="title"/>
          </p:nvPr>
        </p:nvSpPr>
        <p:spPr/>
        <p:txBody>
          <a:bodyPr/>
          <a:lstStyle/>
          <a:p>
            <a:r>
              <a:rPr lang="en-IN" dirty="0"/>
              <a:t>Protocol</a:t>
            </a:r>
            <a:endParaRPr lang="en-GH" dirty="0"/>
          </a:p>
        </p:txBody>
      </p:sp>
      <p:sp>
        <p:nvSpPr>
          <p:cNvPr id="3" name="Content Placeholder 2">
            <a:extLst>
              <a:ext uri="{FF2B5EF4-FFF2-40B4-BE49-F238E27FC236}">
                <a16:creationId xmlns:a16="http://schemas.microsoft.com/office/drawing/2014/main" id="{6C4E03FF-A403-9E13-14FC-6123D7071E7C}"/>
              </a:ext>
            </a:extLst>
          </p:cNvPr>
          <p:cNvSpPr>
            <a:spLocks noGrp="1"/>
          </p:cNvSpPr>
          <p:nvPr>
            <p:ph idx="1"/>
          </p:nvPr>
        </p:nvSpPr>
        <p:spPr/>
        <p:txBody>
          <a:bodyPr/>
          <a:lstStyle/>
          <a:p>
            <a:pPr marL="0" indent="0">
              <a:buNone/>
            </a:pPr>
            <a:r>
              <a:rPr lang="en-US" dirty="0">
                <a:solidFill>
                  <a:srgbClr val="008E00"/>
                </a:solidFill>
              </a:rPr>
              <a:t>What is a protocol? </a:t>
            </a:r>
          </a:p>
          <a:p>
            <a:pPr>
              <a:buFont typeface="Wingdings" panose="05000000000000000000" pitchFamily="2" charset="2"/>
              <a:buChar char="ü"/>
            </a:pPr>
            <a:r>
              <a:rPr lang="en-US" dirty="0"/>
              <a:t>A </a:t>
            </a:r>
            <a:r>
              <a:rPr lang="en-US" dirty="0">
                <a:solidFill>
                  <a:srgbClr val="0070C0"/>
                </a:solidFill>
              </a:rPr>
              <a:t>protocol </a:t>
            </a:r>
            <a:r>
              <a:rPr lang="en-US" dirty="0"/>
              <a:t>is a set of rules and standards that define how data is formatted, transmitted, and received in a network. </a:t>
            </a:r>
          </a:p>
          <a:p>
            <a:pPr marL="0" indent="0">
              <a:buNone/>
            </a:pPr>
            <a:endParaRPr lang="en-US" dirty="0"/>
          </a:p>
          <a:p>
            <a:pPr>
              <a:buFont typeface="Wingdings" panose="05000000000000000000" pitchFamily="2" charset="2"/>
              <a:buChar char="§"/>
            </a:pPr>
            <a:r>
              <a:rPr lang="en-US" dirty="0"/>
              <a:t>It establishes guidelines for communication between devices, ensuring that different systems can understand and interpret the data they exchange.</a:t>
            </a:r>
          </a:p>
          <a:p>
            <a:endParaRPr lang="en-GH" dirty="0"/>
          </a:p>
        </p:txBody>
      </p:sp>
    </p:spTree>
    <p:extLst>
      <p:ext uri="{BB962C8B-B14F-4D97-AF65-F5344CB8AC3E}">
        <p14:creationId xmlns:p14="http://schemas.microsoft.com/office/powerpoint/2010/main" val="372451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D21B-30ED-B0FE-22BC-F3344EB0FB24}"/>
              </a:ext>
            </a:extLst>
          </p:cNvPr>
          <p:cNvSpPr>
            <a:spLocks noGrp="1"/>
          </p:cNvSpPr>
          <p:nvPr>
            <p:ph type="title"/>
          </p:nvPr>
        </p:nvSpPr>
        <p:spPr/>
        <p:txBody>
          <a:bodyPr/>
          <a:lstStyle/>
          <a:p>
            <a:r>
              <a:rPr lang="en-IN" dirty="0"/>
              <a:t>Example Protocols</a:t>
            </a:r>
            <a:endParaRPr lang="en-GH" dirty="0"/>
          </a:p>
        </p:txBody>
      </p:sp>
      <p:sp>
        <p:nvSpPr>
          <p:cNvPr id="3" name="Content Placeholder 2">
            <a:extLst>
              <a:ext uri="{FF2B5EF4-FFF2-40B4-BE49-F238E27FC236}">
                <a16:creationId xmlns:a16="http://schemas.microsoft.com/office/drawing/2014/main" id="{C782BA70-939F-0BBE-60DB-A7017844518A}"/>
              </a:ext>
            </a:extLst>
          </p:cNvPr>
          <p:cNvSpPr>
            <a:spLocks noGrp="1"/>
          </p:cNvSpPr>
          <p:nvPr>
            <p:ph idx="1"/>
          </p:nvPr>
        </p:nvSpPr>
        <p:spPr/>
        <p:txBody>
          <a:bodyPr/>
          <a:lstStyle/>
          <a:p>
            <a:r>
              <a:rPr lang="en-IN" dirty="0">
                <a:solidFill>
                  <a:srgbClr val="E2005B"/>
                </a:solidFill>
              </a:rPr>
              <a:t>HTTP (Hypertext Transfer Protocol)</a:t>
            </a:r>
            <a:r>
              <a:rPr lang="en-IN" dirty="0"/>
              <a:t>: Defines how web browsers communicate with web servers to fetch web pages and resources.</a:t>
            </a:r>
          </a:p>
          <a:p>
            <a:endParaRPr lang="en-IN" dirty="0"/>
          </a:p>
          <a:p>
            <a:r>
              <a:rPr lang="en-IN" dirty="0">
                <a:solidFill>
                  <a:srgbClr val="E2005B"/>
                </a:solidFill>
              </a:rPr>
              <a:t>TCP/IP (Transmission Control Protocol/Internet Protocol)</a:t>
            </a:r>
            <a:r>
              <a:rPr lang="en-IN" dirty="0"/>
              <a:t>: A suite of protocols that form the foundation of the internet, responsible for reliable data transfer and routing between devices.</a:t>
            </a:r>
          </a:p>
          <a:p>
            <a:endParaRPr lang="en-IN" dirty="0"/>
          </a:p>
          <a:p>
            <a:r>
              <a:rPr lang="en-IN" dirty="0">
                <a:solidFill>
                  <a:srgbClr val="E2005B"/>
                </a:solidFill>
              </a:rPr>
              <a:t>FTP (File Transfer Protocol)</a:t>
            </a:r>
            <a:r>
              <a:rPr lang="en-IN" dirty="0"/>
              <a:t>: Rules for transferring files between computers over a network.</a:t>
            </a:r>
          </a:p>
        </p:txBody>
      </p:sp>
    </p:spTree>
    <p:extLst>
      <p:ext uri="{BB962C8B-B14F-4D97-AF65-F5344CB8AC3E}">
        <p14:creationId xmlns:p14="http://schemas.microsoft.com/office/powerpoint/2010/main" val="3066071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FDFCA-25E2-7F12-3777-1E9D7B172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45AE8-8EB3-863E-6845-9D111157E3BE}"/>
              </a:ext>
            </a:extLst>
          </p:cNvPr>
          <p:cNvSpPr>
            <a:spLocks noGrp="1"/>
          </p:cNvSpPr>
          <p:nvPr>
            <p:ph type="title"/>
          </p:nvPr>
        </p:nvSpPr>
        <p:spPr/>
        <p:txBody>
          <a:bodyPr/>
          <a:lstStyle/>
          <a:p>
            <a:r>
              <a:rPr lang="en-IN" dirty="0"/>
              <a:t>Example Protocols</a:t>
            </a:r>
            <a:endParaRPr lang="en-GH" dirty="0"/>
          </a:p>
        </p:txBody>
      </p:sp>
      <p:sp>
        <p:nvSpPr>
          <p:cNvPr id="3" name="Content Placeholder 2">
            <a:extLst>
              <a:ext uri="{FF2B5EF4-FFF2-40B4-BE49-F238E27FC236}">
                <a16:creationId xmlns:a16="http://schemas.microsoft.com/office/drawing/2014/main" id="{5995DAAB-4925-6515-4208-8468360A1DD3}"/>
              </a:ext>
            </a:extLst>
          </p:cNvPr>
          <p:cNvSpPr>
            <a:spLocks noGrp="1"/>
          </p:cNvSpPr>
          <p:nvPr>
            <p:ph idx="1"/>
          </p:nvPr>
        </p:nvSpPr>
        <p:spPr/>
        <p:txBody>
          <a:bodyPr/>
          <a:lstStyle/>
          <a:p>
            <a:r>
              <a:rPr lang="en-IN" dirty="0">
                <a:solidFill>
                  <a:srgbClr val="E2005B"/>
                </a:solidFill>
              </a:rPr>
              <a:t>SMTP (Simple Mail Transfer Protocol)</a:t>
            </a:r>
            <a:r>
              <a:rPr lang="en-IN" dirty="0"/>
              <a:t>: Defines how email messages are sent between email servers.</a:t>
            </a:r>
          </a:p>
          <a:p>
            <a:endParaRPr lang="en-IN" dirty="0"/>
          </a:p>
          <a:p>
            <a:r>
              <a:rPr lang="en-IN" dirty="0">
                <a:solidFill>
                  <a:srgbClr val="E2005B"/>
                </a:solidFill>
              </a:rPr>
              <a:t>DNS (Domain Name System)</a:t>
            </a:r>
            <a:r>
              <a:rPr lang="en-IN" dirty="0"/>
              <a:t>: Protocol for translating human-readable domain names (e.g., google.com) into IP addresses             (e.g., 142.251.37.174).</a:t>
            </a:r>
          </a:p>
          <a:p>
            <a:endParaRPr lang="en-IN" dirty="0"/>
          </a:p>
          <a:p>
            <a:r>
              <a:rPr lang="en-IN" dirty="0">
                <a:solidFill>
                  <a:srgbClr val="E2005B"/>
                </a:solidFill>
              </a:rPr>
              <a:t>WebSocket Protocol</a:t>
            </a:r>
            <a:r>
              <a:rPr lang="en-IN" dirty="0"/>
              <a:t>: Provides full-duplex communication channels over a single TCP connection for real-time applications.</a:t>
            </a:r>
            <a:endParaRPr lang="en-GH" dirty="0"/>
          </a:p>
        </p:txBody>
      </p:sp>
    </p:spTree>
    <p:extLst>
      <p:ext uri="{BB962C8B-B14F-4D97-AF65-F5344CB8AC3E}">
        <p14:creationId xmlns:p14="http://schemas.microsoft.com/office/powerpoint/2010/main" val="2105517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C8EBB-DE51-97C2-BB31-FFB28A851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7D0B1-EB99-4876-E265-F81B8178093D}"/>
              </a:ext>
            </a:extLst>
          </p:cNvPr>
          <p:cNvSpPr>
            <a:spLocks noGrp="1"/>
          </p:cNvSpPr>
          <p:nvPr>
            <p:ph type="title"/>
          </p:nvPr>
        </p:nvSpPr>
        <p:spPr/>
        <p:txBody>
          <a:bodyPr/>
          <a:lstStyle/>
          <a:p>
            <a:r>
              <a:rPr lang="en-IN" dirty="0"/>
              <a:t>HTTP</a:t>
            </a:r>
            <a:endParaRPr lang="en-GH" dirty="0"/>
          </a:p>
        </p:txBody>
      </p:sp>
      <p:sp>
        <p:nvSpPr>
          <p:cNvPr id="3" name="Content Placeholder 2">
            <a:extLst>
              <a:ext uri="{FF2B5EF4-FFF2-40B4-BE49-F238E27FC236}">
                <a16:creationId xmlns:a16="http://schemas.microsoft.com/office/drawing/2014/main" id="{14401717-E77C-3A5D-0733-E47D312B7AF4}"/>
              </a:ext>
            </a:extLst>
          </p:cNvPr>
          <p:cNvSpPr>
            <a:spLocks noGrp="1"/>
          </p:cNvSpPr>
          <p:nvPr>
            <p:ph idx="1"/>
          </p:nvPr>
        </p:nvSpPr>
        <p:spPr/>
        <p:txBody>
          <a:bodyPr/>
          <a:lstStyle/>
          <a:p>
            <a:r>
              <a:rPr lang="en-IN" dirty="0"/>
              <a:t>HTTP stands for </a:t>
            </a:r>
            <a:r>
              <a:rPr lang="en-IN" b="1" dirty="0">
                <a:solidFill>
                  <a:srgbClr val="FF0000"/>
                </a:solidFill>
              </a:rPr>
              <a:t>Hypertext Transfer Protocol.</a:t>
            </a:r>
          </a:p>
          <a:p>
            <a:r>
              <a:rPr lang="en-US" dirty="0"/>
              <a:t>HTTP is the </a:t>
            </a:r>
            <a:r>
              <a:rPr lang="en-US" u="sng" dirty="0"/>
              <a:t>foundational protocol </a:t>
            </a:r>
            <a:r>
              <a:rPr lang="en-US" dirty="0"/>
              <a:t>for the web, used for communication between a </a:t>
            </a:r>
            <a:r>
              <a:rPr lang="en-US" b="1" dirty="0">
                <a:solidFill>
                  <a:srgbClr val="0070C0"/>
                </a:solidFill>
              </a:rPr>
              <a:t>client</a:t>
            </a:r>
            <a:r>
              <a:rPr lang="en-US" dirty="0"/>
              <a:t> (like a browser) and a </a:t>
            </a:r>
            <a:r>
              <a:rPr lang="en-US" b="1" dirty="0">
                <a:solidFill>
                  <a:srgbClr val="0070C0"/>
                </a:solidFill>
              </a:rPr>
              <a:t>server</a:t>
            </a:r>
            <a:r>
              <a:rPr lang="en-US" dirty="0"/>
              <a:t>.</a:t>
            </a:r>
          </a:p>
          <a:p>
            <a:r>
              <a:rPr lang="en-US" dirty="0"/>
              <a:t>It is based on Request-Response model.</a:t>
            </a:r>
          </a:p>
          <a:p>
            <a:endParaRPr lang="en-US" dirty="0"/>
          </a:p>
          <a:p>
            <a:endParaRPr lang="en-US" dirty="0"/>
          </a:p>
          <a:p>
            <a:pPr marL="0" indent="0">
              <a:buNone/>
            </a:pPr>
            <a:endParaRPr lang="en-GH" dirty="0"/>
          </a:p>
        </p:txBody>
      </p:sp>
    </p:spTree>
    <p:extLst>
      <p:ext uri="{BB962C8B-B14F-4D97-AF65-F5344CB8AC3E}">
        <p14:creationId xmlns:p14="http://schemas.microsoft.com/office/powerpoint/2010/main" val="2295482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AF2F-7813-ED24-DE9C-5B8ACF373AF2}"/>
              </a:ext>
            </a:extLst>
          </p:cNvPr>
          <p:cNvSpPr>
            <a:spLocks noGrp="1"/>
          </p:cNvSpPr>
          <p:nvPr>
            <p:ph type="title"/>
          </p:nvPr>
        </p:nvSpPr>
        <p:spPr/>
        <p:txBody>
          <a:bodyPr/>
          <a:lstStyle/>
          <a:p>
            <a:r>
              <a:rPr lang="en-IN" dirty="0"/>
              <a:t>HTTP</a:t>
            </a:r>
            <a:endParaRPr lang="en-GH" dirty="0"/>
          </a:p>
        </p:txBody>
      </p:sp>
      <p:sp>
        <p:nvSpPr>
          <p:cNvPr id="3" name="Content Placeholder 2">
            <a:extLst>
              <a:ext uri="{FF2B5EF4-FFF2-40B4-BE49-F238E27FC236}">
                <a16:creationId xmlns:a16="http://schemas.microsoft.com/office/drawing/2014/main" id="{DFD2D15E-5539-2AC9-DC49-9350E3766704}"/>
              </a:ext>
            </a:extLst>
          </p:cNvPr>
          <p:cNvSpPr>
            <a:spLocks noGrp="1"/>
          </p:cNvSpPr>
          <p:nvPr>
            <p:ph idx="1"/>
          </p:nvPr>
        </p:nvSpPr>
        <p:spPr/>
        <p:txBody>
          <a:bodyPr/>
          <a:lstStyle/>
          <a:p>
            <a:pPr marL="0" lvl="0" indent="0">
              <a:buNone/>
            </a:pPr>
            <a:r>
              <a:rPr lang="en-US" b="1" dirty="0">
                <a:solidFill>
                  <a:srgbClr val="0070C0"/>
                </a:solidFill>
              </a:rPr>
              <a:t>Common HTTP Methods</a:t>
            </a:r>
            <a:r>
              <a:rPr lang="en-US" dirty="0">
                <a:solidFill>
                  <a:prstClr val="black"/>
                </a:solidFill>
              </a:rPr>
              <a:t>:</a:t>
            </a:r>
          </a:p>
          <a:p>
            <a:pPr lvl="0"/>
            <a:r>
              <a:rPr lang="en-US" b="1" dirty="0">
                <a:solidFill>
                  <a:prstClr val="black"/>
                </a:solidFill>
              </a:rPr>
              <a:t>GET		</a:t>
            </a:r>
            <a:r>
              <a:rPr lang="en-US" dirty="0">
                <a:solidFill>
                  <a:prstClr val="black"/>
                </a:solidFill>
              </a:rPr>
              <a:t>: Retrieve data from a server                                                     		  e.g., fetch a webpage or resource</a:t>
            </a:r>
          </a:p>
          <a:p>
            <a:pPr lvl="0"/>
            <a:r>
              <a:rPr lang="en-US" b="1" dirty="0">
                <a:solidFill>
                  <a:prstClr val="black"/>
                </a:solidFill>
              </a:rPr>
              <a:t>POST		</a:t>
            </a:r>
            <a:r>
              <a:rPr lang="en-US" dirty="0">
                <a:solidFill>
                  <a:prstClr val="black"/>
                </a:solidFill>
              </a:rPr>
              <a:t>: Send data to the server to create a resource                  		  e.g., submit a form</a:t>
            </a:r>
          </a:p>
          <a:p>
            <a:pPr lvl="0"/>
            <a:r>
              <a:rPr lang="en-US" b="1" dirty="0">
                <a:solidFill>
                  <a:prstClr val="black"/>
                </a:solidFill>
              </a:rPr>
              <a:t>PUT  		</a:t>
            </a:r>
            <a:r>
              <a:rPr lang="en-US" dirty="0">
                <a:solidFill>
                  <a:prstClr val="black"/>
                </a:solidFill>
              </a:rPr>
              <a:t>: Update an existing resource or create one if it 			  doesn't exist.</a:t>
            </a:r>
          </a:p>
          <a:p>
            <a:pPr lvl="0"/>
            <a:r>
              <a:rPr lang="en-US" b="1" dirty="0">
                <a:solidFill>
                  <a:prstClr val="black"/>
                </a:solidFill>
              </a:rPr>
              <a:t>DELETE	</a:t>
            </a:r>
            <a:r>
              <a:rPr lang="en-US" dirty="0">
                <a:solidFill>
                  <a:prstClr val="black"/>
                </a:solidFill>
              </a:rPr>
              <a:t>: Remove a resource from the server.</a:t>
            </a:r>
          </a:p>
          <a:p>
            <a:pPr lvl="0"/>
            <a:r>
              <a:rPr lang="en-US" b="1" dirty="0">
                <a:solidFill>
                  <a:prstClr val="black"/>
                </a:solidFill>
              </a:rPr>
              <a:t>PATCH	</a:t>
            </a:r>
            <a:r>
              <a:rPr lang="en-US" dirty="0">
                <a:solidFill>
                  <a:prstClr val="black"/>
                </a:solidFill>
              </a:rPr>
              <a:t>: Partially update a resource.</a:t>
            </a:r>
          </a:p>
          <a:p>
            <a:endParaRPr lang="en-GH" dirty="0"/>
          </a:p>
        </p:txBody>
      </p:sp>
    </p:spTree>
    <p:extLst>
      <p:ext uri="{BB962C8B-B14F-4D97-AF65-F5344CB8AC3E}">
        <p14:creationId xmlns:p14="http://schemas.microsoft.com/office/powerpoint/2010/main" val="2622673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4E869-6E98-1D56-1390-333EE362DE7D}"/>
              </a:ext>
            </a:extLst>
          </p:cNvPr>
          <p:cNvSpPr>
            <a:spLocks noGrp="1"/>
          </p:cNvSpPr>
          <p:nvPr>
            <p:ph type="title"/>
          </p:nvPr>
        </p:nvSpPr>
        <p:spPr/>
        <p:txBody>
          <a:bodyPr/>
          <a:lstStyle/>
          <a:p>
            <a:r>
              <a:rPr lang="en-IN" dirty="0"/>
              <a:t>HTTP</a:t>
            </a:r>
            <a:endParaRPr lang="en-GH" dirty="0"/>
          </a:p>
        </p:txBody>
      </p:sp>
      <p:sp>
        <p:nvSpPr>
          <p:cNvPr id="5" name="Rectangle 2">
            <a:extLst>
              <a:ext uri="{FF2B5EF4-FFF2-40B4-BE49-F238E27FC236}">
                <a16:creationId xmlns:a16="http://schemas.microsoft.com/office/drawing/2014/main" id="{662517BE-FE91-AFAA-901E-02EC53CD2CC8}"/>
              </a:ext>
            </a:extLst>
          </p:cNvPr>
          <p:cNvSpPr>
            <a:spLocks noGrp="1" noChangeArrowheads="1"/>
          </p:cNvSpPr>
          <p:nvPr>
            <p:ph idx="1"/>
          </p:nvPr>
        </p:nvSpPr>
        <p:spPr bwMode="auto">
          <a:xfrm>
            <a:off x="241100" y="1003267"/>
            <a:ext cx="8680884"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H" altLang="en-GH" b="1" i="0" u="none" strike="noStrike" cap="none" normalizeH="0" baseline="0" dirty="0">
                <a:ln>
                  <a:noFill/>
                </a:ln>
                <a:solidFill>
                  <a:srgbClr val="0070C0"/>
                </a:solidFill>
                <a:effectLst/>
              </a:rPr>
              <a:t>HTTP Status Codes</a:t>
            </a:r>
            <a:r>
              <a:rPr kumimoji="0" lang="en-GH" altLang="en-GH" b="0" i="0" u="none" strike="noStrike" cap="none" normalizeH="0" baseline="0" dirty="0">
                <a:ln>
                  <a:noFill/>
                </a:ln>
                <a:solidFill>
                  <a:schemeClr val="tx1"/>
                </a:solidFill>
                <a:effectLst/>
              </a:rPr>
              <a:t>:</a:t>
            </a:r>
            <a:r>
              <a:rPr kumimoji="0" lang="en-IN" altLang="en-GH" b="0" i="0" u="none" strike="noStrike" cap="none" normalizeH="0" baseline="0" dirty="0">
                <a:ln>
                  <a:noFill/>
                </a:ln>
                <a:solidFill>
                  <a:schemeClr val="tx1"/>
                </a:solidFill>
                <a:effectLst/>
              </a:rPr>
              <a:t> </a:t>
            </a:r>
            <a:r>
              <a:rPr lang="en-US" altLang="en-GH" dirty="0"/>
              <a:t>S</a:t>
            </a:r>
            <a:r>
              <a:rPr kumimoji="0" lang="en-US" altLang="en-GH" b="0" i="0" u="none" strike="noStrike" cap="none" normalizeH="0" baseline="0" dirty="0">
                <a:ln>
                  <a:noFill/>
                </a:ln>
                <a:solidFill>
                  <a:schemeClr val="tx1"/>
                </a:solidFill>
                <a:effectLst/>
              </a:rPr>
              <a:t>tandardized codes sent by servers in response to a client’s request. </a:t>
            </a:r>
            <a:endParaRPr kumimoji="0" lang="en-IN" altLang="en-GH"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lang="en-US" b="1" dirty="0"/>
              <a:t>1xx (Informational)	</a:t>
            </a:r>
            <a:r>
              <a:rPr lang="en-US" dirty="0"/>
              <a:t>: Request received and continuing process 				  e.g., 100 Continue, 101 Switching protocols</a:t>
            </a:r>
            <a:endParaRPr kumimoji="0" lang="en-IN" altLang="en-GH"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GH" altLang="en-GH" b="1" i="0" u="none" strike="noStrike" cap="none" normalizeH="0" baseline="0" dirty="0">
                <a:ln>
                  <a:noFill/>
                </a:ln>
                <a:solidFill>
                  <a:schemeClr val="tx1"/>
                </a:solidFill>
                <a:effectLst/>
              </a:rPr>
              <a:t>2xx (Success)</a:t>
            </a:r>
            <a:r>
              <a:rPr kumimoji="0" lang="en-IN" altLang="en-GH" b="1"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a:t>
            </a:r>
            <a:r>
              <a:rPr kumimoji="0" lang="en-IN" altLang="en-GH" b="0" i="0" u="none" strike="noStrike" cap="none" normalizeH="0" baseline="0" dirty="0">
                <a:ln>
                  <a:noFill/>
                </a:ln>
                <a:solidFill>
                  <a:schemeClr val="tx1"/>
                </a:solidFill>
                <a:effectLst/>
              </a:rPr>
              <a:t> </a:t>
            </a:r>
            <a:r>
              <a:rPr lang="en-IN" dirty="0"/>
              <a:t>Request successfully processed </a:t>
            </a:r>
          </a:p>
          <a:p>
            <a:pPr marL="0" indent="0" eaLnBrk="0" fontAlgn="base" hangingPunct="0">
              <a:lnSpc>
                <a:spcPct val="100000"/>
              </a:lnSpc>
              <a:spcBef>
                <a:spcPct val="0"/>
              </a:spcBef>
              <a:spcAft>
                <a:spcPct val="0"/>
              </a:spcAft>
              <a:buNone/>
            </a:pPr>
            <a:r>
              <a:rPr kumimoji="0" lang="en-IN" altLang="en-GH" b="0" i="0" u="none" strike="noStrike" cap="none" normalizeH="0" baseline="0" dirty="0">
                <a:ln>
                  <a:noFill/>
                </a:ln>
                <a:solidFill>
                  <a:schemeClr val="tx1"/>
                </a:solidFill>
                <a:effectLst/>
              </a:rPr>
              <a:t>                                          e.g., </a:t>
            </a:r>
            <a:r>
              <a:rPr kumimoji="0" lang="en-GH" altLang="en-GH" b="0" i="0" u="none" strike="noStrike" cap="none" normalizeH="0" baseline="0" dirty="0">
                <a:ln>
                  <a:noFill/>
                </a:ln>
                <a:solidFill>
                  <a:schemeClr val="tx1"/>
                </a:solidFill>
                <a:effectLst/>
              </a:rPr>
              <a:t>200 OK, 201 Created</a:t>
            </a:r>
          </a:p>
          <a:p>
            <a:pPr eaLnBrk="0" fontAlgn="base" hangingPunct="0">
              <a:lnSpc>
                <a:spcPct val="100000"/>
              </a:lnSpc>
              <a:spcBef>
                <a:spcPct val="0"/>
              </a:spcBef>
              <a:spcAft>
                <a:spcPct val="0"/>
              </a:spcAft>
            </a:pPr>
            <a:r>
              <a:rPr kumimoji="0" lang="en-GH" altLang="en-GH" b="1" i="0" u="none" strike="noStrike" cap="none" normalizeH="0" baseline="0" dirty="0">
                <a:ln>
                  <a:noFill/>
                </a:ln>
                <a:solidFill>
                  <a:schemeClr val="tx1"/>
                </a:solidFill>
                <a:effectLst/>
              </a:rPr>
              <a:t>3xx (Redirection)</a:t>
            </a:r>
            <a:r>
              <a:rPr kumimoji="0" lang="en-IN" altLang="en-GH" b="1"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 </a:t>
            </a:r>
            <a:r>
              <a:rPr lang="en-US" dirty="0"/>
              <a:t>Further action required to complete the 				  request</a:t>
            </a:r>
          </a:p>
          <a:p>
            <a:pPr marL="0" indent="0" eaLnBrk="0" fontAlgn="base" hangingPunct="0">
              <a:lnSpc>
                <a:spcPct val="100000"/>
              </a:lnSpc>
              <a:spcBef>
                <a:spcPct val="0"/>
              </a:spcBef>
              <a:spcAft>
                <a:spcPct val="0"/>
              </a:spcAft>
              <a:buNone/>
            </a:pPr>
            <a:r>
              <a:rPr kumimoji="0" lang="en-US" altLang="en-GH" b="0" i="0" u="none" strike="noStrike" cap="none" normalizeH="0" baseline="0" dirty="0">
                <a:ln>
                  <a:noFill/>
                </a:ln>
                <a:solidFill>
                  <a:schemeClr val="tx1"/>
                </a:solidFill>
                <a:effectLst/>
              </a:rPr>
              <a:t>		               e.g., </a:t>
            </a:r>
            <a:r>
              <a:rPr kumimoji="0" lang="en-GH" altLang="en-GH" b="0" i="0" u="none" strike="noStrike" cap="none" normalizeH="0" baseline="0" dirty="0">
                <a:ln>
                  <a:noFill/>
                </a:ln>
                <a:solidFill>
                  <a:schemeClr val="tx1"/>
                </a:solidFill>
                <a:effectLst/>
              </a:rPr>
              <a:t>301 Moved Permanently, 302 Found</a:t>
            </a:r>
          </a:p>
          <a:p>
            <a:pPr eaLnBrk="0" fontAlgn="base" hangingPunct="0">
              <a:lnSpc>
                <a:spcPct val="100000"/>
              </a:lnSpc>
              <a:spcBef>
                <a:spcPct val="0"/>
              </a:spcBef>
              <a:spcAft>
                <a:spcPct val="0"/>
              </a:spcAft>
            </a:pPr>
            <a:r>
              <a:rPr kumimoji="0" lang="en-GH" altLang="en-GH" b="1" i="0" u="none" strike="noStrike" cap="none" normalizeH="0" baseline="0" dirty="0">
                <a:ln>
                  <a:noFill/>
                </a:ln>
                <a:solidFill>
                  <a:schemeClr val="tx1"/>
                </a:solidFill>
                <a:effectLst/>
              </a:rPr>
              <a:t>4xx (Client Error)</a:t>
            </a:r>
            <a:r>
              <a:rPr kumimoji="0" lang="en-IN" altLang="en-GH" b="1"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 </a:t>
            </a:r>
            <a:r>
              <a:rPr kumimoji="0" lang="en-IN" altLang="en-GH" b="0" i="0" u="none" strike="noStrike" cap="none" normalizeH="0" baseline="0" dirty="0">
                <a:ln>
                  <a:noFill/>
                </a:ln>
                <a:solidFill>
                  <a:schemeClr val="tx1"/>
                </a:solidFill>
                <a:effectLst/>
              </a:rPr>
              <a:t>There is an i</a:t>
            </a:r>
            <a:r>
              <a:rPr lang="en-IN" dirty="0"/>
              <a:t>ssue with the request </a:t>
            </a:r>
          </a:p>
          <a:p>
            <a:pPr marL="0" indent="0" eaLnBrk="0" fontAlgn="base" hangingPunct="0">
              <a:lnSpc>
                <a:spcPct val="100000"/>
              </a:lnSpc>
              <a:spcBef>
                <a:spcPct val="0"/>
              </a:spcBef>
              <a:spcAft>
                <a:spcPct val="0"/>
              </a:spcAft>
              <a:buNone/>
            </a:pPr>
            <a:r>
              <a:rPr kumimoji="0" lang="en-IN" altLang="en-GH" b="0" i="0" u="none" strike="noStrike" cap="none" normalizeH="0" baseline="0" dirty="0">
                <a:ln>
                  <a:noFill/>
                </a:ln>
                <a:solidFill>
                  <a:schemeClr val="tx1"/>
                </a:solidFill>
                <a:effectLst/>
              </a:rPr>
              <a:t>                                          e.g., </a:t>
            </a:r>
            <a:r>
              <a:rPr kumimoji="0" lang="en-GH" altLang="en-GH" b="0" i="0" u="none" strike="noStrike" cap="none" normalizeH="0" baseline="0" dirty="0">
                <a:ln>
                  <a:noFill/>
                </a:ln>
                <a:solidFill>
                  <a:schemeClr val="tx1"/>
                </a:solidFill>
                <a:effectLst/>
              </a:rPr>
              <a:t>400 Bad Request, 401 Unauthorized, </a:t>
            </a:r>
            <a:r>
              <a:rPr kumimoji="0" lang="en-IN" altLang="en-GH" b="0"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404 Not Found</a:t>
            </a:r>
          </a:p>
          <a:p>
            <a:pPr eaLnBrk="0" fontAlgn="base" hangingPunct="0">
              <a:lnSpc>
                <a:spcPct val="100000"/>
              </a:lnSpc>
              <a:spcBef>
                <a:spcPct val="0"/>
              </a:spcBef>
              <a:spcAft>
                <a:spcPct val="0"/>
              </a:spcAft>
            </a:pPr>
            <a:r>
              <a:rPr kumimoji="0" lang="en-GH" altLang="en-GH" b="1" i="0" u="none" strike="noStrike" cap="none" normalizeH="0" baseline="0" dirty="0">
                <a:ln>
                  <a:noFill/>
                </a:ln>
                <a:solidFill>
                  <a:schemeClr val="tx1"/>
                </a:solidFill>
                <a:effectLst/>
              </a:rPr>
              <a:t>5xx (Server Error)</a:t>
            </a:r>
            <a:r>
              <a:rPr kumimoji="0" lang="en-IN" altLang="en-GH" b="1"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a:t>
            </a:r>
            <a:r>
              <a:rPr kumimoji="0" lang="en-IN" altLang="en-GH" b="0" i="0" u="none" strike="noStrike" cap="none" normalizeH="0" baseline="0" dirty="0">
                <a:ln>
                  <a:noFill/>
                </a:ln>
                <a:solidFill>
                  <a:schemeClr val="tx1"/>
                </a:solidFill>
                <a:effectLst/>
              </a:rPr>
              <a:t> There is an i</a:t>
            </a:r>
            <a:r>
              <a:rPr lang="en-IN" dirty="0"/>
              <a:t>ssue with the server                                  			  e.g.,  </a:t>
            </a:r>
            <a:r>
              <a:rPr kumimoji="0" lang="en-GH" altLang="en-GH" b="0" i="0" u="none" strike="noStrike" cap="none" normalizeH="0" baseline="0" dirty="0">
                <a:ln>
                  <a:noFill/>
                </a:ln>
                <a:solidFill>
                  <a:schemeClr val="tx1"/>
                </a:solidFill>
                <a:effectLst/>
              </a:rPr>
              <a:t>500 Internal Server Error, </a:t>
            </a:r>
            <a:r>
              <a:rPr kumimoji="0" lang="en-IN" altLang="en-GH" b="0"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503 Service Unavailable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H" altLang="en-GH"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387192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E3C55-1C6B-00BE-E2B0-5CD880F86817}"/>
              </a:ext>
            </a:extLst>
          </p:cNvPr>
          <p:cNvSpPr>
            <a:spLocks noGrp="1"/>
          </p:cNvSpPr>
          <p:nvPr>
            <p:ph type="title"/>
          </p:nvPr>
        </p:nvSpPr>
        <p:spPr/>
        <p:txBody>
          <a:bodyPr/>
          <a:lstStyle/>
          <a:p>
            <a:r>
              <a:rPr lang="en-IN" dirty="0"/>
              <a:t>HTTP</a:t>
            </a:r>
            <a:endParaRPr lang="en-GH" dirty="0"/>
          </a:p>
        </p:txBody>
      </p:sp>
      <p:sp>
        <p:nvSpPr>
          <p:cNvPr id="5" name="Rectangle 2">
            <a:extLst>
              <a:ext uri="{FF2B5EF4-FFF2-40B4-BE49-F238E27FC236}">
                <a16:creationId xmlns:a16="http://schemas.microsoft.com/office/drawing/2014/main" id="{14B9EF11-4823-F457-05DB-AFCF4A334B9D}"/>
              </a:ext>
            </a:extLst>
          </p:cNvPr>
          <p:cNvSpPr>
            <a:spLocks noGrp="1" noChangeArrowheads="1"/>
          </p:cNvSpPr>
          <p:nvPr>
            <p:ph idx="1"/>
          </p:nvPr>
        </p:nvSpPr>
        <p:spPr bwMode="auto">
          <a:xfrm>
            <a:off x="241100" y="1292225"/>
            <a:ext cx="8680884"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1200"/>
              </a:spcAft>
              <a:buClrTx/>
              <a:buSzTx/>
              <a:buFontTx/>
              <a:buNone/>
              <a:tabLst/>
            </a:pPr>
            <a:r>
              <a:rPr kumimoji="0" lang="en-GH" altLang="en-GH" b="1" i="0" u="none" strike="noStrike" cap="none" normalizeH="0" baseline="0" dirty="0">
                <a:ln>
                  <a:noFill/>
                </a:ln>
                <a:solidFill>
                  <a:srgbClr val="0070C0"/>
                </a:solidFill>
                <a:effectLst/>
              </a:rPr>
              <a:t>HTTP Headers</a:t>
            </a:r>
            <a:r>
              <a:rPr kumimoji="0" lang="en-GH" altLang="en-GH" b="0" i="0" u="none" strike="noStrike" cap="none" normalizeH="0" baseline="0" dirty="0">
                <a:ln>
                  <a:noFill/>
                </a:ln>
                <a:solidFill>
                  <a:schemeClr val="tx1"/>
                </a:solidFill>
                <a:effectLst/>
              </a:rPr>
              <a:t>:</a:t>
            </a:r>
            <a:r>
              <a:rPr kumimoji="0" lang="en-IN" altLang="en-GH" b="0" i="0" u="none" strike="noStrike" cap="none" normalizeH="0" baseline="0" dirty="0">
                <a:ln>
                  <a:noFill/>
                </a:ln>
                <a:solidFill>
                  <a:schemeClr val="tx1"/>
                </a:solidFill>
                <a:effectLst/>
              </a:rPr>
              <a:t> </a:t>
            </a:r>
            <a:r>
              <a:rPr lang="en-US" altLang="en-GH" dirty="0"/>
              <a:t>K</a:t>
            </a:r>
            <a:r>
              <a:rPr kumimoji="0" lang="en-US" altLang="en-GH" b="0" i="0" u="none" strike="noStrike" cap="none" normalizeH="0" baseline="0" dirty="0">
                <a:ln>
                  <a:noFill/>
                </a:ln>
                <a:solidFill>
                  <a:schemeClr val="tx1"/>
                </a:solidFill>
                <a:effectLst/>
              </a:rPr>
              <a:t>ey-value pairs that provide additional information about an HTTP request or response. Headers can include information about the data being sent, client/server capabilities, authentication, caching policies, and more.</a:t>
            </a:r>
          </a:p>
          <a:p>
            <a:pPr eaLnBrk="0" fontAlgn="base" hangingPunct="0">
              <a:lnSpc>
                <a:spcPct val="100000"/>
              </a:lnSpc>
              <a:spcBef>
                <a:spcPct val="0"/>
              </a:spcBef>
              <a:spcAft>
                <a:spcPct val="0"/>
              </a:spcAft>
            </a:pPr>
            <a:r>
              <a:rPr kumimoji="0" lang="en-GH" altLang="en-GH" b="1" i="0" u="none" strike="noStrike" cap="none" normalizeH="0" baseline="0" dirty="0">
                <a:ln>
                  <a:noFill/>
                </a:ln>
                <a:solidFill>
                  <a:schemeClr val="tx1"/>
                </a:solidFill>
                <a:effectLst/>
              </a:rPr>
              <a:t>Request Headers</a:t>
            </a:r>
            <a:r>
              <a:rPr kumimoji="0" lang="en-IN" altLang="en-GH" b="1"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 Provide additional info about the request </a:t>
            </a:r>
            <a:endParaRPr kumimoji="0" lang="en-IN" altLang="en-GH"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None/>
            </a:pPr>
            <a:r>
              <a:rPr lang="en-IN" altLang="en-GH" dirty="0"/>
              <a:t>		         	  </a:t>
            </a:r>
            <a:r>
              <a:rPr kumimoji="0" lang="en-GH" altLang="en-GH" b="0" i="0" u="none" strike="noStrike" cap="none" normalizeH="0" baseline="0" dirty="0">
                <a:ln>
                  <a:noFill/>
                </a:ln>
                <a:solidFill>
                  <a:schemeClr val="tx1"/>
                </a:solidFill>
                <a:effectLst/>
              </a:rPr>
              <a:t>e.g., Content-Type: application/</a:t>
            </a:r>
            <a:r>
              <a:rPr kumimoji="0" lang="en-GH" altLang="en-GH" b="0" i="0" u="none" strike="noStrike" cap="none" normalizeH="0" baseline="0" dirty="0" err="1">
                <a:ln>
                  <a:noFill/>
                </a:ln>
                <a:solidFill>
                  <a:schemeClr val="tx1"/>
                </a:solidFill>
                <a:effectLst/>
              </a:rPr>
              <a:t>json</a:t>
            </a:r>
            <a:endParaRPr kumimoji="0" lang="en-GH" altLang="en-GH"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endParaRPr kumimoji="0" lang="en-IN" altLang="en-GH"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GH" altLang="en-GH" b="1" i="0" u="none" strike="noStrike" cap="none" normalizeH="0" baseline="0" dirty="0">
                <a:ln>
                  <a:noFill/>
                </a:ln>
                <a:solidFill>
                  <a:schemeClr val="tx1"/>
                </a:solidFill>
                <a:effectLst/>
              </a:rPr>
              <a:t>Response Headers</a:t>
            </a:r>
            <a:r>
              <a:rPr kumimoji="0" lang="en-IN" altLang="en-GH" b="1"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 Provide info about the response </a:t>
            </a:r>
            <a:r>
              <a:rPr kumimoji="0" lang="en-IN" altLang="en-GH" b="0"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e.g., Content-Length: 348</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IN" altLang="en-GH"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GH" altLang="en-GH" b="1" i="0" u="none" strike="noStrike" cap="none" normalizeH="0" baseline="0" dirty="0">
                <a:ln>
                  <a:noFill/>
                </a:ln>
                <a:solidFill>
                  <a:schemeClr val="tx1"/>
                </a:solidFill>
                <a:effectLst/>
              </a:rPr>
              <a:t>Common Headers</a:t>
            </a:r>
            <a:r>
              <a:rPr kumimoji="0" lang="en-IN" altLang="en-GH" b="1"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 Content-Type, </a:t>
            </a:r>
            <a:r>
              <a:rPr kumimoji="0" lang="en-IN" altLang="en-GH" b="0"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Authorization, </a:t>
            </a:r>
            <a:r>
              <a:rPr kumimoji="0" lang="en-IN" altLang="en-GH" b="0"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Accept, </a:t>
            </a:r>
            <a:r>
              <a:rPr kumimoji="0" lang="en-IN" altLang="en-GH" b="0"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User-Agent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H" altLang="en-GH"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11458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4C46-4CE0-AE12-402F-DCA82745AF19}"/>
              </a:ext>
            </a:extLst>
          </p:cNvPr>
          <p:cNvSpPr>
            <a:spLocks noGrp="1"/>
          </p:cNvSpPr>
          <p:nvPr>
            <p:ph type="title"/>
          </p:nvPr>
        </p:nvSpPr>
        <p:spPr/>
        <p:txBody>
          <a:bodyPr/>
          <a:lstStyle/>
          <a:p>
            <a:r>
              <a:rPr lang="en-IN" dirty="0"/>
              <a:t>HTTP: Request-Response Structure</a:t>
            </a:r>
            <a:endParaRPr lang="en-GH" dirty="0"/>
          </a:p>
        </p:txBody>
      </p:sp>
      <p:sp>
        <p:nvSpPr>
          <p:cNvPr id="4" name="Rectangle 1">
            <a:extLst>
              <a:ext uri="{FF2B5EF4-FFF2-40B4-BE49-F238E27FC236}">
                <a16:creationId xmlns:a16="http://schemas.microsoft.com/office/drawing/2014/main" id="{B53EBD2A-32F3-286E-C294-FF353D9EDF5F}"/>
              </a:ext>
            </a:extLst>
          </p:cNvPr>
          <p:cNvSpPr>
            <a:spLocks noGrp="1" noChangeArrowheads="1"/>
          </p:cNvSpPr>
          <p:nvPr>
            <p:ph idx="1"/>
          </p:nvPr>
        </p:nvSpPr>
        <p:spPr bwMode="auto">
          <a:xfrm>
            <a:off x="241100" y="1386040"/>
            <a:ext cx="8680884"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GH" altLang="en-GH" b="1" i="0" u="none" strike="noStrike" cap="none" normalizeH="0" baseline="0" dirty="0">
                <a:ln>
                  <a:noFill/>
                </a:ln>
                <a:solidFill>
                  <a:srgbClr val="FF0000"/>
                </a:solidFill>
                <a:effectLst/>
              </a:rPr>
              <a:t>Request</a:t>
            </a:r>
            <a:r>
              <a:rPr kumimoji="0" lang="en-GH" altLang="en-GH" b="0" i="0" u="none" strike="noStrike" cap="none" normalizeH="0" baseline="0" dirty="0">
                <a:ln>
                  <a:noFill/>
                </a:ln>
                <a:solidFill>
                  <a:schemeClr val="tx1"/>
                </a:solidFill>
                <a:effectLst/>
              </a:rPr>
              <a:t> consists of:</a:t>
            </a:r>
          </a:p>
          <a:p>
            <a:pPr marR="0" lvl="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GH" altLang="en-GH" b="1" i="0" u="none" strike="noStrike" cap="none" normalizeH="0" baseline="0" dirty="0">
                <a:ln>
                  <a:noFill/>
                </a:ln>
                <a:solidFill>
                  <a:schemeClr val="tx1"/>
                </a:solidFill>
                <a:effectLst/>
              </a:rPr>
              <a:t>Request Line</a:t>
            </a:r>
            <a:r>
              <a:rPr lang="en-IN" altLang="en-GH" b="1" dirty="0"/>
              <a:t>	</a:t>
            </a:r>
            <a:r>
              <a:rPr kumimoji="0" lang="en-GH" altLang="en-GH" b="0" i="0" u="none" strike="noStrike" cap="none" normalizeH="0" baseline="0" dirty="0">
                <a:ln>
                  <a:noFill/>
                </a:ln>
                <a:solidFill>
                  <a:schemeClr val="tx1"/>
                </a:solidFill>
                <a:effectLst/>
              </a:rPr>
              <a:t>: Method + URL + HTTP version </a:t>
            </a:r>
            <a:endParaRPr kumimoji="0" lang="en-IN" altLang="en-GH"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lang="en-IN" altLang="en-GH" dirty="0"/>
              <a:t>                                          e.g., </a:t>
            </a:r>
            <a:r>
              <a:rPr kumimoji="0" lang="en-GH" altLang="en-GH" b="0" i="0" u="none" strike="noStrike" cap="none" normalizeH="0" baseline="0" dirty="0">
                <a:ln>
                  <a:noFill/>
                </a:ln>
                <a:solidFill>
                  <a:schemeClr val="tx1"/>
                </a:solidFill>
                <a:effectLst/>
              </a:rPr>
              <a:t>GET /index.html HTTP/1.1</a:t>
            </a:r>
          </a:p>
          <a:p>
            <a:pPr marR="0" lvl="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GH" altLang="en-GH" b="1" i="0" u="none" strike="noStrike" cap="none" normalizeH="0" baseline="0" dirty="0">
                <a:ln>
                  <a:noFill/>
                </a:ln>
                <a:solidFill>
                  <a:schemeClr val="tx1"/>
                </a:solidFill>
                <a:effectLst/>
              </a:rPr>
              <a:t>Headers</a:t>
            </a:r>
            <a:r>
              <a:rPr kumimoji="0" lang="en-IN" altLang="en-GH" b="1"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 Key-value pairs </a:t>
            </a:r>
            <a:endParaRPr kumimoji="0" lang="en-IN" altLang="en-GH"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lang="en-IN" altLang="en-GH" dirty="0"/>
              <a:t>                         		  e.g., </a:t>
            </a:r>
            <a:r>
              <a:rPr kumimoji="0" lang="en-GH" altLang="en-GH" b="0" i="0" u="none" strike="noStrike" cap="none" normalizeH="0" baseline="0" dirty="0">
                <a:ln>
                  <a:noFill/>
                </a:ln>
                <a:solidFill>
                  <a:schemeClr val="tx1"/>
                </a:solidFill>
                <a:effectLst/>
              </a:rPr>
              <a:t>Host: example.com</a:t>
            </a:r>
          </a:p>
          <a:p>
            <a:pPr marR="0" lvl="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GH" altLang="en-GH" b="1" i="0" u="none" strike="noStrike" cap="none" normalizeH="0" baseline="0" dirty="0">
                <a:ln>
                  <a:noFill/>
                </a:ln>
                <a:solidFill>
                  <a:schemeClr val="tx1"/>
                </a:solidFill>
                <a:effectLst/>
              </a:rPr>
              <a:t>Body</a:t>
            </a:r>
            <a:r>
              <a:rPr kumimoji="0" lang="en-GH" altLang="en-GH" b="0" i="0" u="none" strike="noStrike" cap="none" normalizeH="0" baseline="0" dirty="0">
                <a:ln>
                  <a:noFill/>
                </a:ln>
                <a:solidFill>
                  <a:schemeClr val="tx1"/>
                </a:solidFill>
                <a:effectLst/>
              </a:rPr>
              <a:t> (optional)</a:t>
            </a:r>
            <a:r>
              <a:rPr kumimoji="0" lang="en-IN" altLang="en-GH" b="0"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 Data sent with the request </a:t>
            </a:r>
            <a:r>
              <a:rPr kumimoji="0" lang="en-IN" altLang="en-GH" b="0"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(used in POST, PUT)</a:t>
            </a:r>
          </a:p>
          <a:p>
            <a:pPr marL="0" marR="0" lvl="0" indent="0" algn="l" defTabSz="914400" rtl="0" eaLnBrk="0" fontAlgn="base" latinLnBrk="0" hangingPunct="0">
              <a:lnSpc>
                <a:spcPct val="100000"/>
              </a:lnSpc>
              <a:spcBef>
                <a:spcPct val="0"/>
              </a:spcBef>
              <a:spcAft>
                <a:spcPct val="0"/>
              </a:spcAft>
              <a:buClrTx/>
              <a:buSzTx/>
              <a:buNone/>
              <a:tabLst/>
            </a:pPr>
            <a:r>
              <a:rPr kumimoji="0" lang="en-GH" altLang="en-GH" b="1" i="0" u="none" strike="noStrike" cap="none" normalizeH="0" baseline="0" dirty="0">
                <a:ln>
                  <a:noFill/>
                </a:ln>
                <a:solidFill>
                  <a:srgbClr val="FF0000"/>
                </a:solidFill>
                <a:effectLst/>
              </a:rPr>
              <a:t>Response</a:t>
            </a:r>
            <a:r>
              <a:rPr kumimoji="0" lang="en-GH" altLang="en-GH" b="0" i="0" u="none" strike="noStrike" cap="none" normalizeH="0" baseline="0" dirty="0">
                <a:ln>
                  <a:noFill/>
                </a:ln>
                <a:solidFill>
                  <a:schemeClr val="tx1"/>
                </a:solidFill>
                <a:effectLst/>
              </a:rPr>
              <a:t> consists of:</a:t>
            </a:r>
          </a:p>
          <a:p>
            <a:pPr marR="0" lvl="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GH" altLang="en-GH" b="1" i="0" u="none" strike="noStrike" cap="none" normalizeH="0" baseline="0" dirty="0">
                <a:ln>
                  <a:noFill/>
                </a:ln>
                <a:solidFill>
                  <a:schemeClr val="tx1"/>
                </a:solidFill>
                <a:effectLst/>
              </a:rPr>
              <a:t>Status Line</a:t>
            </a:r>
            <a:r>
              <a:rPr kumimoji="0" lang="en-IN" altLang="en-GH" b="1"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 HTTP version + status code + status message </a:t>
            </a:r>
            <a:r>
              <a:rPr kumimoji="0" lang="en-IN" altLang="en-GH" b="0" i="0" u="none" strike="noStrike" cap="none" normalizeH="0" baseline="0" dirty="0">
                <a:ln>
                  <a:noFill/>
                </a:ln>
                <a:solidFill>
                  <a:schemeClr val="tx1"/>
                </a:solidFill>
                <a:effectLst/>
              </a:rPr>
              <a:t> 	                             e.g., </a:t>
            </a:r>
            <a:r>
              <a:rPr kumimoji="0" lang="en-GH" altLang="en-GH" b="0" i="0" u="none" strike="noStrike" cap="none" normalizeH="0" baseline="0" dirty="0">
                <a:ln>
                  <a:noFill/>
                </a:ln>
                <a:solidFill>
                  <a:schemeClr val="tx1"/>
                </a:solidFill>
                <a:effectLst/>
              </a:rPr>
              <a:t>HTTP/1.1 200 OK</a:t>
            </a:r>
          </a:p>
          <a:p>
            <a:pPr marR="0" lvl="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GH" altLang="en-GH" b="1" i="0" u="none" strike="noStrike" cap="none" normalizeH="0" baseline="0" dirty="0">
                <a:ln>
                  <a:noFill/>
                </a:ln>
                <a:solidFill>
                  <a:schemeClr val="tx1"/>
                </a:solidFill>
                <a:effectLst/>
              </a:rPr>
              <a:t>Headers</a:t>
            </a:r>
            <a:r>
              <a:rPr kumimoji="0" lang="en-IN" altLang="en-GH" b="1"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 Key-value pairs </a:t>
            </a:r>
            <a:r>
              <a:rPr kumimoji="0" lang="en-IN" altLang="en-GH" b="0" i="0" u="none" strike="noStrike" cap="none" normalizeH="0" baseline="0" dirty="0">
                <a:ln>
                  <a:noFill/>
                </a:ln>
                <a:solidFill>
                  <a:schemeClr val="tx1"/>
                </a:solidFill>
                <a:effectLst/>
              </a:rPr>
              <a:t>                                                          			  e.g., </a:t>
            </a:r>
            <a:r>
              <a:rPr kumimoji="0" lang="en-GH" altLang="en-GH" b="0" i="0" u="none" strike="noStrike" cap="none" normalizeH="0" baseline="0" dirty="0">
                <a:ln>
                  <a:noFill/>
                </a:ln>
                <a:solidFill>
                  <a:schemeClr val="tx1"/>
                </a:solidFill>
                <a:effectLst/>
              </a:rPr>
              <a:t>Content-Type: text/html</a:t>
            </a:r>
          </a:p>
          <a:p>
            <a:pPr marR="0" lvl="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GH" altLang="en-GH" b="1" i="0" u="none" strike="noStrike" cap="none" normalizeH="0" baseline="0" dirty="0">
                <a:ln>
                  <a:noFill/>
                </a:ln>
                <a:solidFill>
                  <a:schemeClr val="tx1"/>
                </a:solidFill>
                <a:effectLst/>
              </a:rPr>
              <a:t>Body</a:t>
            </a:r>
            <a:r>
              <a:rPr kumimoji="0" lang="en-GH" altLang="en-GH" b="0" i="0" u="none" strike="noStrike" cap="none" normalizeH="0" baseline="0" dirty="0">
                <a:ln>
                  <a:noFill/>
                </a:ln>
                <a:solidFill>
                  <a:schemeClr val="tx1"/>
                </a:solidFill>
                <a:effectLst/>
              </a:rPr>
              <a:t> (optional)</a:t>
            </a:r>
            <a:r>
              <a:rPr kumimoji="0" lang="en-IN" altLang="en-GH" b="0" i="0" u="none" strike="noStrike" cap="none" normalizeH="0" baseline="0" dirty="0">
                <a:ln>
                  <a:noFill/>
                </a:ln>
                <a:solidFill>
                  <a:schemeClr val="tx1"/>
                </a:solidFill>
                <a:effectLst/>
              </a:rPr>
              <a:t>	</a:t>
            </a:r>
            <a:r>
              <a:rPr kumimoji="0" lang="en-GH" altLang="en-GH" b="0" i="0" u="none" strike="noStrike" cap="none" normalizeH="0" baseline="0" dirty="0">
                <a:ln>
                  <a:noFill/>
                </a:ln>
                <a:solidFill>
                  <a:schemeClr val="tx1"/>
                </a:solidFill>
                <a:effectLst/>
              </a:rPr>
              <a:t>: Data sent back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H" altLang="en-GH"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509641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CFF2A-A997-A784-5AF0-82BA0350F534}"/>
              </a:ext>
            </a:extLst>
          </p:cNvPr>
          <p:cNvSpPr>
            <a:spLocks noGrp="1"/>
          </p:cNvSpPr>
          <p:nvPr>
            <p:ph type="title"/>
          </p:nvPr>
        </p:nvSpPr>
        <p:spPr/>
        <p:txBody>
          <a:bodyPr/>
          <a:lstStyle/>
          <a:p>
            <a:r>
              <a:rPr lang="en-US" b="1" dirty="0"/>
              <a:t>Example HTTP Request and Response</a:t>
            </a:r>
            <a:endParaRPr lang="en-GH" dirty="0"/>
          </a:p>
        </p:txBody>
      </p:sp>
      <p:sp>
        <p:nvSpPr>
          <p:cNvPr id="3" name="Content Placeholder 2">
            <a:extLst>
              <a:ext uri="{FF2B5EF4-FFF2-40B4-BE49-F238E27FC236}">
                <a16:creationId xmlns:a16="http://schemas.microsoft.com/office/drawing/2014/main" id="{9E1BEE98-A050-5971-1617-AEC5ABB05416}"/>
              </a:ext>
            </a:extLst>
          </p:cNvPr>
          <p:cNvSpPr>
            <a:spLocks noGrp="1"/>
          </p:cNvSpPr>
          <p:nvPr>
            <p:ph idx="1"/>
          </p:nvPr>
        </p:nvSpPr>
        <p:spPr/>
        <p:txBody>
          <a:bodyPr/>
          <a:lstStyle/>
          <a:p>
            <a:r>
              <a:rPr lang="en-IN" dirty="0">
                <a:solidFill>
                  <a:srgbClr val="FF0000"/>
                </a:solidFill>
              </a:rPr>
              <a:t>Request</a:t>
            </a:r>
            <a:r>
              <a:rPr lang="en-IN" dirty="0"/>
              <a:t>:</a:t>
            </a:r>
          </a:p>
          <a:p>
            <a:pPr marL="0" indent="0">
              <a:buNone/>
            </a:pPr>
            <a:endParaRPr lang="en-IN" dirty="0"/>
          </a:p>
          <a:p>
            <a:endParaRPr lang="en-IN" dirty="0"/>
          </a:p>
          <a:p>
            <a:endParaRPr lang="en-IN" dirty="0"/>
          </a:p>
          <a:p>
            <a:r>
              <a:rPr lang="en-IN" dirty="0">
                <a:solidFill>
                  <a:srgbClr val="FF0000"/>
                </a:solidFill>
              </a:rPr>
              <a:t>Response</a:t>
            </a:r>
            <a:r>
              <a:rPr lang="en-IN" dirty="0"/>
              <a:t>:</a:t>
            </a:r>
          </a:p>
          <a:p>
            <a:pPr marL="0" indent="0">
              <a:buNone/>
            </a:pPr>
            <a:endParaRPr lang="en-GH" dirty="0"/>
          </a:p>
        </p:txBody>
      </p:sp>
      <p:pic>
        <p:nvPicPr>
          <p:cNvPr id="5" name="Picture 4">
            <a:extLst>
              <a:ext uri="{FF2B5EF4-FFF2-40B4-BE49-F238E27FC236}">
                <a16:creationId xmlns:a16="http://schemas.microsoft.com/office/drawing/2014/main" id="{7BFE75E4-8A33-93EE-AC6E-94D64A174648}"/>
              </a:ext>
            </a:extLst>
          </p:cNvPr>
          <p:cNvPicPr>
            <a:picLocks noChangeAspect="1"/>
          </p:cNvPicPr>
          <p:nvPr/>
        </p:nvPicPr>
        <p:blipFill>
          <a:blip r:embed="rId2"/>
          <a:stretch>
            <a:fillRect/>
          </a:stretch>
        </p:blipFill>
        <p:spPr>
          <a:xfrm>
            <a:off x="1865023" y="1430781"/>
            <a:ext cx="3557582" cy="1171265"/>
          </a:xfrm>
          <a:prstGeom prst="rect">
            <a:avLst/>
          </a:prstGeom>
        </p:spPr>
      </p:pic>
      <p:pic>
        <p:nvPicPr>
          <p:cNvPr id="7" name="Picture 6">
            <a:extLst>
              <a:ext uri="{FF2B5EF4-FFF2-40B4-BE49-F238E27FC236}">
                <a16:creationId xmlns:a16="http://schemas.microsoft.com/office/drawing/2014/main" id="{337A7F76-8AA9-B517-01B6-74493A60FEF8}"/>
              </a:ext>
            </a:extLst>
          </p:cNvPr>
          <p:cNvPicPr>
            <a:picLocks noChangeAspect="1"/>
          </p:cNvPicPr>
          <p:nvPr/>
        </p:nvPicPr>
        <p:blipFill>
          <a:blip r:embed="rId3"/>
          <a:stretch>
            <a:fillRect/>
          </a:stretch>
        </p:blipFill>
        <p:spPr>
          <a:xfrm>
            <a:off x="1963697" y="3348266"/>
            <a:ext cx="3703456" cy="3017227"/>
          </a:xfrm>
          <a:prstGeom prst="rect">
            <a:avLst/>
          </a:prstGeom>
        </p:spPr>
      </p:pic>
    </p:spTree>
    <p:extLst>
      <p:ext uri="{BB962C8B-B14F-4D97-AF65-F5344CB8AC3E}">
        <p14:creationId xmlns:p14="http://schemas.microsoft.com/office/powerpoint/2010/main" val="788824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95B1B-A4C6-4109-8EA7-97112C437DE8}"/>
              </a:ext>
            </a:extLst>
          </p:cNvPr>
          <p:cNvSpPr>
            <a:spLocks noGrp="1"/>
          </p:cNvSpPr>
          <p:nvPr>
            <p:ph type="title"/>
          </p:nvPr>
        </p:nvSpPr>
        <p:spPr/>
        <p:txBody>
          <a:bodyPr/>
          <a:lstStyle/>
          <a:p>
            <a:r>
              <a:rPr lang="en-IN" dirty="0"/>
              <a:t>HTTP: Key Concepts</a:t>
            </a:r>
            <a:endParaRPr lang="en-GH" dirty="0"/>
          </a:p>
        </p:txBody>
      </p:sp>
      <p:sp>
        <p:nvSpPr>
          <p:cNvPr id="3" name="Content Placeholder 2">
            <a:extLst>
              <a:ext uri="{FF2B5EF4-FFF2-40B4-BE49-F238E27FC236}">
                <a16:creationId xmlns:a16="http://schemas.microsoft.com/office/drawing/2014/main" id="{D8B80D1C-B2A3-A1A0-7DDA-B9B82D9EAC63}"/>
              </a:ext>
            </a:extLst>
          </p:cNvPr>
          <p:cNvSpPr>
            <a:spLocks noGrp="1"/>
          </p:cNvSpPr>
          <p:nvPr>
            <p:ph idx="1"/>
          </p:nvPr>
        </p:nvSpPr>
        <p:spPr/>
        <p:txBody>
          <a:bodyPr/>
          <a:lstStyle/>
          <a:p>
            <a:pPr>
              <a:buFont typeface="+mj-lt"/>
              <a:buAutoNum type="arabicPeriod"/>
            </a:pPr>
            <a:r>
              <a:rPr lang="en-US" b="1" dirty="0"/>
              <a:t> Statelessness</a:t>
            </a:r>
            <a:r>
              <a:rPr lang="en-US" dirty="0"/>
              <a:t>: HTTP is stateless, meaning each request is   	independent and carries all the necessary information.</a:t>
            </a:r>
          </a:p>
          <a:p>
            <a:pPr>
              <a:buFont typeface="+mj-lt"/>
              <a:buAutoNum type="arabicPeriod"/>
            </a:pPr>
            <a:endParaRPr lang="en-US" dirty="0"/>
          </a:p>
          <a:p>
            <a:pPr>
              <a:buFont typeface="+mj-lt"/>
              <a:buAutoNum type="arabicPeriod"/>
            </a:pPr>
            <a:r>
              <a:rPr lang="en-US" b="1" dirty="0"/>
              <a:t> Connection Management</a:t>
            </a:r>
            <a:r>
              <a:rPr lang="en-US" dirty="0"/>
              <a:t>: HTTP/1.1 supports persistent 	connections, while HTTP/2 and HTTP/3 introduce 	multiplexing for efficiency.</a:t>
            </a:r>
          </a:p>
          <a:p>
            <a:pPr>
              <a:buFont typeface="+mj-lt"/>
              <a:buAutoNum type="arabicPeriod"/>
            </a:pPr>
            <a:endParaRPr lang="en-US" dirty="0"/>
          </a:p>
          <a:p>
            <a:pPr>
              <a:buFont typeface="+mj-lt"/>
              <a:buAutoNum type="arabicPeriod"/>
            </a:pPr>
            <a:r>
              <a:rPr lang="en-US" b="1" dirty="0"/>
              <a:t> HTTPS</a:t>
            </a:r>
            <a:r>
              <a:rPr lang="en-US" dirty="0"/>
              <a:t>: Secure version of HTTP, using SSL/TLS for encryption.</a:t>
            </a:r>
          </a:p>
          <a:p>
            <a:endParaRPr lang="en-GH" dirty="0"/>
          </a:p>
        </p:txBody>
      </p:sp>
    </p:spTree>
    <p:extLst>
      <p:ext uri="{BB962C8B-B14F-4D97-AF65-F5344CB8AC3E}">
        <p14:creationId xmlns:p14="http://schemas.microsoft.com/office/powerpoint/2010/main" val="2453075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42B2-A0C1-BF61-8664-17DA5DDAF092}"/>
              </a:ext>
            </a:extLst>
          </p:cNvPr>
          <p:cNvSpPr>
            <a:spLocks noGrp="1"/>
          </p:cNvSpPr>
          <p:nvPr>
            <p:ph type="title"/>
          </p:nvPr>
        </p:nvSpPr>
        <p:spPr/>
        <p:txBody>
          <a:bodyPr/>
          <a:lstStyle/>
          <a:p>
            <a:r>
              <a:rPr lang="en-IN" dirty="0"/>
              <a:t>Frontend</a:t>
            </a:r>
            <a:endParaRPr lang="en-GH" dirty="0"/>
          </a:p>
        </p:txBody>
      </p:sp>
      <p:sp>
        <p:nvSpPr>
          <p:cNvPr id="3" name="Content Placeholder 2">
            <a:extLst>
              <a:ext uri="{FF2B5EF4-FFF2-40B4-BE49-F238E27FC236}">
                <a16:creationId xmlns:a16="http://schemas.microsoft.com/office/drawing/2014/main" id="{B3855323-FC9C-0A63-81FA-5E1BDA11241F}"/>
              </a:ext>
            </a:extLst>
          </p:cNvPr>
          <p:cNvSpPr>
            <a:spLocks noGrp="1"/>
          </p:cNvSpPr>
          <p:nvPr>
            <p:ph idx="1"/>
          </p:nvPr>
        </p:nvSpPr>
        <p:spPr>
          <a:xfrm>
            <a:off x="241100" y="1386040"/>
            <a:ext cx="8681519" cy="768438"/>
          </a:xfrm>
        </p:spPr>
        <p:txBody>
          <a:bodyPr/>
          <a:lstStyle/>
          <a:p>
            <a:r>
              <a:rPr lang="en-IN" dirty="0"/>
              <a:t>The frontend is all the visual stuff seen on the web page with which a user interacts.</a:t>
            </a:r>
            <a:endParaRPr lang="en-GH" dirty="0"/>
          </a:p>
        </p:txBody>
      </p:sp>
      <p:pic>
        <p:nvPicPr>
          <p:cNvPr id="5" name="Content Placeholder 4">
            <a:extLst>
              <a:ext uri="{FF2B5EF4-FFF2-40B4-BE49-F238E27FC236}">
                <a16:creationId xmlns:a16="http://schemas.microsoft.com/office/drawing/2014/main" id="{E962BCD3-9BDA-5C02-9C66-52262348F266}"/>
              </a:ext>
            </a:extLst>
          </p:cNvPr>
          <p:cNvPicPr>
            <a:picLocks noChangeAspect="1"/>
          </p:cNvPicPr>
          <p:nvPr/>
        </p:nvPicPr>
        <p:blipFill>
          <a:blip r:embed="rId2"/>
          <a:srcRect l="16697" t="7432" r="17224" b="7671"/>
          <a:stretch/>
        </p:blipFill>
        <p:spPr>
          <a:xfrm>
            <a:off x="1603332" y="2254685"/>
            <a:ext cx="5736920" cy="4146115"/>
          </a:xfrm>
          <a:prstGeom prst="rect">
            <a:avLst/>
          </a:prstGeom>
        </p:spPr>
      </p:pic>
    </p:spTree>
    <p:extLst>
      <p:ext uri="{BB962C8B-B14F-4D97-AF65-F5344CB8AC3E}">
        <p14:creationId xmlns:p14="http://schemas.microsoft.com/office/powerpoint/2010/main" val="3187713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CEBDF-6079-512E-C13D-E04F356E8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FBA93B-9E27-7F93-8E59-8476AA0C8EAF}"/>
              </a:ext>
            </a:extLst>
          </p:cNvPr>
          <p:cNvSpPr>
            <a:spLocks noGrp="1"/>
          </p:cNvSpPr>
          <p:nvPr>
            <p:ph type="title"/>
          </p:nvPr>
        </p:nvSpPr>
        <p:spPr/>
        <p:txBody>
          <a:bodyPr/>
          <a:lstStyle/>
          <a:p>
            <a:r>
              <a:rPr lang="en-IN" dirty="0"/>
              <a:t>REST and RESTful Design</a:t>
            </a:r>
            <a:endParaRPr lang="en-GH" dirty="0"/>
          </a:p>
        </p:txBody>
      </p:sp>
      <p:sp>
        <p:nvSpPr>
          <p:cNvPr id="3" name="Content Placeholder 2">
            <a:extLst>
              <a:ext uri="{FF2B5EF4-FFF2-40B4-BE49-F238E27FC236}">
                <a16:creationId xmlns:a16="http://schemas.microsoft.com/office/drawing/2014/main" id="{116B1762-014F-785E-F1AD-448E4E845E25}"/>
              </a:ext>
            </a:extLst>
          </p:cNvPr>
          <p:cNvSpPr>
            <a:spLocks noGrp="1"/>
          </p:cNvSpPr>
          <p:nvPr>
            <p:ph idx="1"/>
          </p:nvPr>
        </p:nvSpPr>
        <p:spPr/>
        <p:txBody>
          <a:bodyPr/>
          <a:lstStyle/>
          <a:p>
            <a:r>
              <a:rPr lang="en-US" dirty="0">
                <a:solidFill>
                  <a:srgbClr val="0070C0"/>
                </a:solidFill>
              </a:rPr>
              <a:t>REST</a:t>
            </a:r>
            <a:r>
              <a:rPr lang="en-US" dirty="0"/>
              <a:t> stands for </a:t>
            </a:r>
            <a:r>
              <a:rPr lang="en-US" b="1" dirty="0">
                <a:solidFill>
                  <a:srgbClr val="E2005B"/>
                </a:solidFill>
              </a:rPr>
              <a:t>Representational State Transfer</a:t>
            </a:r>
          </a:p>
          <a:p>
            <a:r>
              <a:rPr lang="en-US" dirty="0"/>
              <a:t>It was defined by Roy Fielding in his doctoral dissertation in the year 2000 as an </a:t>
            </a:r>
            <a:r>
              <a:rPr lang="en-US" u="sng" dirty="0"/>
              <a:t>architectural style </a:t>
            </a:r>
            <a:r>
              <a:rPr lang="en-US" dirty="0"/>
              <a:t>for distributed systems (Networked Applications). </a:t>
            </a:r>
          </a:p>
          <a:p>
            <a:r>
              <a:rPr lang="en-US" dirty="0"/>
              <a:t>It uses a </a:t>
            </a:r>
            <a:r>
              <a:rPr lang="en-US" b="1" dirty="0">
                <a:solidFill>
                  <a:srgbClr val="0070C0"/>
                </a:solidFill>
              </a:rPr>
              <a:t>stateless</a:t>
            </a:r>
            <a:r>
              <a:rPr lang="en-US" dirty="0"/>
              <a:t>, </a:t>
            </a:r>
            <a:r>
              <a:rPr lang="en-US" b="1" dirty="0">
                <a:solidFill>
                  <a:srgbClr val="008E00"/>
                </a:solidFill>
              </a:rPr>
              <a:t>client-server </a:t>
            </a:r>
            <a:r>
              <a:rPr lang="en-US" dirty="0"/>
              <a:t>communication model and operates over </a:t>
            </a:r>
            <a:r>
              <a:rPr lang="en-US" b="1" dirty="0">
                <a:solidFill>
                  <a:srgbClr val="008E00"/>
                </a:solidFill>
              </a:rPr>
              <a:t>HTTP</a:t>
            </a:r>
            <a:r>
              <a:rPr lang="en-US" dirty="0"/>
              <a:t> commonly.</a:t>
            </a:r>
          </a:p>
          <a:p>
            <a:endParaRPr lang="en-US" dirty="0"/>
          </a:p>
          <a:p>
            <a:endParaRPr lang="en-US" dirty="0"/>
          </a:p>
        </p:txBody>
      </p:sp>
    </p:spTree>
    <p:extLst>
      <p:ext uri="{BB962C8B-B14F-4D97-AF65-F5344CB8AC3E}">
        <p14:creationId xmlns:p14="http://schemas.microsoft.com/office/powerpoint/2010/main" val="886271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A4D4D-6AA7-E026-D6C8-3F523D5141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4C7ED-521B-6FE7-4D1F-CD389F38E095}"/>
              </a:ext>
            </a:extLst>
          </p:cNvPr>
          <p:cNvSpPr>
            <a:spLocks noGrp="1"/>
          </p:cNvSpPr>
          <p:nvPr>
            <p:ph type="title"/>
          </p:nvPr>
        </p:nvSpPr>
        <p:spPr/>
        <p:txBody>
          <a:bodyPr/>
          <a:lstStyle/>
          <a:p>
            <a:r>
              <a:rPr lang="en-IN" dirty="0"/>
              <a:t>REST and RESTful Design</a:t>
            </a:r>
            <a:endParaRPr lang="en-GH" dirty="0"/>
          </a:p>
        </p:txBody>
      </p:sp>
      <p:sp>
        <p:nvSpPr>
          <p:cNvPr id="3" name="Content Placeholder 2">
            <a:extLst>
              <a:ext uri="{FF2B5EF4-FFF2-40B4-BE49-F238E27FC236}">
                <a16:creationId xmlns:a16="http://schemas.microsoft.com/office/drawing/2014/main" id="{3B3B8877-5FA1-9BE7-CB63-EA0F371396DA}"/>
              </a:ext>
            </a:extLst>
          </p:cNvPr>
          <p:cNvSpPr>
            <a:spLocks noGrp="1"/>
          </p:cNvSpPr>
          <p:nvPr>
            <p:ph idx="1"/>
          </p:nvPr>
        </p:nvSpPr>
        <p:spPr/>
        <p:txBody>
          <a:bodyPr/>
          <a:lstStyle/>
          <a:p>
            <a:r>
              <a:rPr lang="en-US" dirty="0"/>
              <a:t>Many </a:t>
            </a:r>
            <a:r>
              <a:rPr lang="en-US" u="sng" dirty="0"/>
              <a:t>server-side</a:t>
            </a:r>
            <a:r>
              <a:rPr lang="en-US" dirty="0"/>
              <a:t> applications follow the REST architectural style</a:t>
            </a:r>
          </a:p>
          <a:p>
            <a:r>
              <a:rPr lang="en-US" dirty="0"/>
              <a:t>In REST, APIs are designed around </a:t>
            </a:r>
            <a:r>
              <a:rPr lang="en-US" b="1" dirty="0">
                <a:solidFill>
                  <a:srgbClr val="FF0000"/>
                </a:solidFill>
              </a:rPr>
              <a:t>resources</a:t>
            </a:r>
            <a:r>
              <a:rPr lang="en-US" dirty="0"/>
              <a:t> (e.g., users, orders, or products) and the standard </a:t>
            </a:r>
            <a:r>
              <a:rPr lang="en-US" b="1" dirty="0">
                <a:solidFill>
                  <a:srgbClr val="E2005B"/>
                </a:solidFill>
              </a:rPr>
              <a:t>HTTP methods </a:t>
            </a:r>
            <a:r>
              <a:rPr lang="en-US" dirty="0"/>
              <a:t>are used to perform operations on those resources.</a:t>
            </a:r>
          </a:p>
          <a:p>
            <a:endParaRPr lang="en-US" dirty="0"/>
          </a:p>
          <a:p>
            <a:r>
              <a:rPr lang="en-US" dirty="0"/>
              <a:t>Examples:</a:t>
            </a:r>
          </a:p>
          <a:p>
            <a:pPr marL="0" indent="0">
              <a:buNone/>
            </a:pPr>
            <a:r>
              <a:rPr lang="en-US" dirty="0"/>
              <a:t>GET /users: Fetch a list of users</a:t>
            </a:r>
          </a:p>
          <a:p>
            <a:pPr marL="0" indent="0">
              <a:buNone/>
            </a:pPr>
            <a:r>
              <a:rPr lang="en-US" dirty="0"/>
              <a:t>POST /users: Create a new user</a:t>
            </a:r>
          </a:p>
          <a:p>
            <a:pPr marL="0" indent="0">
              <a:buNone/>
            </a:pPr>
            <a:r>
              <a:rPr lang="en-US" dirty="0"/>
              <a:t>PUT /users/1: Update the user with ID 1</a:t>
            </a:r>
          </a:p>
          <a:p>
            <a:pPr marL="0" indent="0">
              <a:buNone/>
            </a:pPr>
            <a:r>
              <a:rPr lang="en-US" dirty="0"/>
              <a:t>DELETE /users/1: Delete the user with ID 1</a:t>
            </a:r>
          </a:p>
        </p:txBody>
      </p:sp>
      <p:pic>
        <p:nvPicPr>
          <p:cNvPr id="5" name="Picture 4">
            <a:extLst>
              <a:ext uri="{FF2B5EF4-FFF2-40B4-BE49-F238E27FC236}">
                <a16:creationId xmlns:a16="http://schemas.microsoft.com/office/drawing/2014/main" id="{84E9B83C-603A-CA6B-778B-01A0950CDC4D}"/>
              </a:ext>
            </a:extLst>
          </p:cNvPr>
          <p:cNvPicPr>
            <a:picLocks noChangeAspect="1"/>
          </p:cNvPicPr>
          <p:nvPr/>
        </p:nvPicPr>
        <p:blipFill>
          <a:blip r:embed="rId2"/>
          <a:stretch>
            <a:fillRect/>
          </a:stretch>
        </p:blipFill>
        <p:spPr>
          <a:xfrm>
            <a:off x="4581224" y="2894145"/>
            <a:ext cx="4325638" cy="177354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3699806-DC9F-59D5-5A74-3FBFE079CF03}"/>
              </a:ext>
            </a:extLst>
          </p:cNvPr>
          <p:cNvSpPr txBox="1"/>
          <p:nvPr/>
        </p:nvSpPr>
        <p:spPr>
          <a:xfrm>
            <a:off x="6283842" y="4848447"/>
            <a:ext cx="2427672" cy="369332"/>
          </a:xfrm>
          <a:prstGeom prst="rect">
            <a:avLst/>
          </a:prstGeom>
          <a:noFill/>
        </p:spPr>
        <p:txBody>
          <a:bodyPr wrap="square" rtlCol="0">
            <a:spAutoFit/>
          </a:bodyPr>
          <a:lstStyle/>
          <a:p>
            <a:r>
              <a:rPr lang="en-IN" dirty="0"/>
              <a:t>Fig Source: </a:t>
            </a:r>
            <a:r>
              <a:rPr lang="en-IN" dirty="0">
                <a:hlinkClick r:id="rId3"/>
              </a:rPr>
              <a:t>Click here</a:t>
            </a:r>
            <a:endParaRPr lang="en-GH" dirty="0"/>
          </a:p>
        </p:txBody>
      </p:sp>
    </p:spTree>
    <p:extLst>
      <p:ext uri="{BB962C8B-B14F-4D97-AF65-F5344CB8AC3E}">
        <p14:creationId xmlns:p14="http://schemas.microsoft.com/office/powerpoint/2010/main" val="3313194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60F8B-60F0-D4B0-5BCE-D762AE795E79}"/>
              </a:ext>
            </a:extLst>
          </p:cNvPr>
          <p:cNvSpPr>
            <a:spLocks noGrp="1"/>
          </p:cNvSpPr>
          <p:nvPr>
            <p:ph type="title"/>
          </p:nvPr>
        </p:nvSpPr>
        <p:spPr/>
        <p:txBody>
          <a:bodyPr/>
          <a:lstStyle/>
          <a:p>
            <a:r>
              <a:rPr lang="en-IN" dirty="0"/>
              <a:t>REST Convention for Request: Example</a:t>
            </a:r>
            <a:endParaRPr lang="en-GH" dirty="0"/>
          </a:p>
        </p:txBody>
      </p:sp>
      <p:pic>
        <p:nvPicPr>
          <p:cNvPr id="4" name="Content Placeholder 4">
            <a:extLst>
              <a:ext uri="{FF2B5EF4-FFF2-40B4-BE49-F238E27FC236}">
                <a16:creationId xmlns:a16="http://schemas.microsoft.com/office/drawing/2014/main" id="{52EFEDFA-4C7C-D854-3184-7D4DE16B5A42}"/>
              </a:ext>
            </a:extLst>
          </p:cNvPr>
          <p:cNvPicPr>
            <a:picLocks noGrp="1" noChangeAspect="1"/>
          </p:cNvPicPr>
          <p:nvPr>
            <p:ph idx="1"/>
          </p:nvPr>
        </p:nvPicPr>
        <p:blipFill>
          <a:blip r:embed="rId2"/>
          <a:stretch>
            <a:fillRect/>
          </a:stretch>
        </p:blipFill>
        <p:spPr>
          <a:xfrm>
            <a:off x="2221216" y="1385888"/>
            <a:ext cx="4722205" cy="4943475"/>
          </a:xfrm>
        </p:spPr>
      </p:pic>
    </p:spTree>
    <p:extLst>
      <p:ext uri="{BB962C8B-B14F-4D97-AF65-F5344CB8AC3E}">
        <p14:creationId xmlns:p14="http://schemas.microsoft.com/office/powerpoint/2010/main" val="4136404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17EBD-449C-4721-D017-5566855A7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F9C23F-90CC-8AE8-ED57-07BE68B1D2CC}"/>
              </a:ext>
            </a:extLst>
          </p:cNvPr>
          <p:cNvSpPr>
            <a:spLocks noGrp="1"/>
          </p:cNvSpPr>
          <p:nvPr>
            <p:ph type="title"/>
          </p:nvPr>
        </p:nvSpPr>
        <p:spPr/>
        <p:txBody>
          <a:bodyPr/>
          <a:lstStyle/>
          <a:p>
            <a:r>
              <a:rPr lang="en-IN" dirty="0"/>
              <a:t>REST and RESTful API</a:t>
            </a:r>
            <a:endParaRPr lang="en-GH" dirty="0"/>
          </a:p>
        </p:txBody>
      </p:sp>
      <p:sp>
        <p:nvSpPr>
          <p:cNvPr id="3" name="Content Placeholder 2">
            <a:extLst>
              <a:ext uri="{FF2B5EF4-FFF2-40B4-BE49-F238E27FC236}">
                <a16:creationId xmlns:a16="http://schemas.microsoft.com/office/drawing/2014/main" id="{3999991A-F480-FA73-7FAE-735E14DD7AB7}"/>
              </a:ext>
            </a:extLst>
          </p:cNvPr>
          <p:cNvSpPr>
            <a:spLocks noGrp="1"/>
          </p:cNvSpPr>
          <p:nvPr>
            <p:ph idx="1"/>
          </p:nvPr>
        </p:nvSpPr>
        <p:spPr/>
        <p:txBody>
          <a:bodyPr/>
          <a:lstStyle/>
          <a:p>
            <a:r>
              <a:rPr lang="en-US" b="1" dirty="0">
                <a:solidFill>
                  <a:srgbClr val="E2005B"/>
                </a:solidFill>
              </a:rPr>
              <a:t>REST</a:t>
            </a:r>
            <a:r>
              <a:rPr lang="en-US" dirty="0"/>
              <a:t> is </a:t>
            </a:r>
            <a:r>
              <a:rPr lang="en-US" u="sng" dirty="0"/>
              <a:t>a set of principles and constraints </a:t>
            </a:r>
            <a:r>
              <a:rPr lang="en-US" dirty="0"/>
              <a:t>that define how web services should be designed and communicate over a network. </a:t>
            </a:r>
          </a:p>
          <a:p>
            <a:endParaRPr lang="en-US" dirty="0"/>
          </a:p>
          <a:p>
            <a:r>
              <a:rPr lang="en-US" dirty="0"/>
              <a:t>It is </a:t>
            </a:r>
            <a:r>
              <a:rPr lang="en-US" dirty="0">
                <a:solidFill>
                  <a:srgbClr val="FF0000"/>
                </a:solidFill>
              </a:rPr>
              <a:t>not</a:t>
            </a:r>
            <a:r>
              <a:rPr lang="en-US" dirty="0"/>
              <a:t> a standard, a protocol, or a framework, but </a:t>
            </a:r>
            <a:r>
              <a:rPr lang="en-US" dirty="0">
                <a:solidFill>
                  <a:srgbClr val="0070C0"/>
                </a:solidFill>
              </a:rPr>
              <a:t>a guiding philosophy </a:t>
            </a:r>
            <a:r>
              <a:rPr lang="en-US" dirty="0"/>
              <a:t>that influences the way systems are structured and interact with each other.</a:t>
            </a:r>
          </a:p>
          <a:p>
            <a:endParaRPr lang="en-US" dirty="0"/>
          </a:p>
          <a:p>
            <a:r>
              <a:rPr lang="en-US" dirty="0"/>
              <a:t>A </a:t>
            </a:r>
            <a:r>
              <a:rPr lang="en-US" b="1" dirty="0">
                <a:solidFill>
                  <a:srgbClr val="FF0000"/>
                </a:solidFill>
              </a:rPr>
              <a:t>RESTful API</a:t>
            </a:r>
            <a:r>
              <a:rPr lang="en-US" dirty="0"/>
              <a:t> is an API that adheres to the </a:t>
            </a:r>
            <a:r>
              <a:rPr lang="en-US" u="sng" dirty="0"/>
              <a:t>principles and constraints</a:t>
            </a:r>
            <a:r>
              <a:rPr lang="en-US" dirty="0"/>
              <a:t> of REST.  </a:t>
            </a:r>
          </a:p>
          <a:p>
            <a:pPr marL="0" indent="0">
              <a:buNone/>
            </a:pPr>
            <a:r>
              <a:rPr lang="en-US" dirty="0"/>
              <a:t>   The sample API on </a:t>
            </a:r>
            <a:r>
              <a:rPr lang="en-US" dirty="0">
                <a:hlinkClick r:id="rId2" action="ppaction://hlinksldjump"/>
              </a:rPr>
              <a:t>Slide 20 </a:t>
            </a:r>
            <a:r>
              <a:rPr lang="en-US" dirty="0"/>
              <a:t>is an example</a:t>
            </a:r>
          </a:p>
          <a:p>
            <a:endParaRPr lang="en-US" dirty="0"/>
          </a:p>
          <a:p>
            <a:endParaRPr lang="en-US" dirty="0"/>
          </a:p>
        </p:txBody>
      </p:sp>
      <p:sp>
        <p:nvSpPr>
          <p:cNvPr id="4" name="TextBox 3">
            <a:extLst>
              <a:ext uri="{FF2B5EF4-FFF2-40B4-BE49-F238E27FC236}">
                <a16:creationId xmlns:a16="http://schemas.microsoft.com/office/drawing/2014/main" id="{BB586D8F-05C7-2796-435F-ED90786F6F9F}"/>
              </a:ext>
            </a:extLst>
          </p:cNvPr>
          <p:cNvSpPr txBox="1"/>
          <p:nvPr/>
        </p:nvSpPr>
        <p:spPr>
          <a:xfrm>
            <a:off x="5964865" y="3740782"/>
            <a:ext cx="2115879" cy="369332"/>
          </a:xfrm>
          <a:prstGeom prst="rect">
            <a:avLst/>
          </a:prstGeom>
          <a:noFill/>
        </p:spPr>
        <p:txBody>
          <a:bodyPr wrap="square" rtlCol="0">
            <a:spAutoFit/>
          </a:bodyPr>
          <a:lstStyle/>
          <a:p>
            <a:r>
              <a:rPr lang="en-IN" dirty="0">
                <a:solidFill>
                  <a:srgbClr val="E2005B"/>
                </a:solidFill>
              </a:rPr>
              <a:t>But, What are they?</a:t>
            </a:r>
            <a:endParaRPr lang="en-GH" dirty="0">
              <a:solidFill>
                <a:srgbClr val="E2005B"/>
              </a:solidFill>
            </a:endParaRPr>
          </a:p>
        </p:txBody>
      </p:sp>
      <p:cxnSp>
        <p:nvCxnSpPr>
          <p:cNvPr id="6" name="Straight Arrow Connector 5">
            <a:extLst>
              <a:ext uri="{FF2B5EF4-FFF2-40B4-BE49-F238E27FC236}">
                <a16:creationId xmlns:a16="http://schemas.microsoft.com/office/drawing/2014/main" id="{90C824E5-8D3E-84AF-98B6-933DF3E66A50}"/>
              </a:ext>
            </a:extLst>
          </p:cNvPr>
          <p:cNvCxnSpPr/>
          <p:nvPr/>
        </p:nvCxnSpPr>
        <p:spPr>
          <a:xfrm flipV="1">
            <a:off x="6453963" y="4061637"/>
            <a:ext cx="425302" cy="21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369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7FA90-9CA6-3465-38C8-3C83AE50E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2C86D-9AA1-222A-BEA1-FE51A6FC7C28}"/>
              </a:ext>
            </a:extLst>
          </p:cNvPr>
          <p:cNvSpPr>
            <a:spLocks noGrp="1"/>
          </p:cNvSpPr>
          <p:nvPr>
            <p:ph type="title"/>
          </p:nvPr>
        </p:nvSpPr>
        <p:spPr/>
        <p:txBody>
          <a:bodyPr/>
          <a:lstStyle/>
          <a:p>
            <a:r>
              <a:rPr lang="en-IN" dirty="0"/>
              <a:t>Other API Conventions</a:t>
            </a:r>
            <a:endParaRPr lang="en-GH" dirty="0"/>
          </a:p>
        </p:txBody>
      </p:sp>
      <p:sp>
        <p:nvSpPr>
          <p:cNvPr id="3" name="Content Placeholder 2">
            <a:extLst>
              <a:ext uri="{FF2B5EF4-FFF2-40B4-BE49-F238E27FC236}">
                <a16:creationId xmlns:a16="http://schemas.microsoft.com/office/drawing/2014/main" id="{3C294271-C339-A342-9EA7-8D690993E9AF}"/>
              </a:ext>
            </a:extLst>
          </p:cNvPr>
          <p:cNvSpPr>
            <a:spLocks noGrp="1"/>
          </p:cNvSpPr>
          <p:nvPr>
            <p:ph idx="1"/>
          </p:nvPr>
        </p:nvSpPr>
        <p:spPr/>
        <p:txBody>
          <a:bodyPr/>
          <a:lstStyle/>
          <a:p>
            <a:r>
              <a:rPr lang="en-US" b="1" dirty="0" err="1">
                <a:solidFill>
                  <a:srgbClr val="E2005B"/>
                </a:solidFill>
              </a:rPr>
              <a:t>GraphQL</a:t>
            </a:r>
            <a:r>
              <a:rPr lang="en-US" dirty="0"/>
              <a:t> is a query language and runtime for APIs, allowing clients to define the exact data they need.</a:t>
            </a:r>
          </a:p>
          <a:p>
            <a:endParaRPr lang="en-US" dirty="0"/>
          </a:p>
          <a:p>
            <a:r>
              <a:rPr lang="en-US" b="1" dirty="0">
                <a:solidFill>
                  <a:srgbClr val="E2005B"/>
                </a:solidFill>
              </a:rPr>
              <a:t>RPC</a:t>
            </a:r>
            <a:r>
              <a:rPr lang="en-US" dirty="0"/>
              <a:t> is an approach for remote procedure calls, where the focus is on calling remote functions rather than interacting with resources.</a:t>
            </a:r>
          </a:p>
          <a:p>
            <a:pPr marL="0" indent="0">
              <a:buNone/>
            </a:pPr>
            <a:r>
              <a:rPr lang="en-US" dirty="0"/>
              <a:t>   Common Types: JSON-RPC, XML-RPC, </a:t>
            </a:r>
            <a:r>
              <a:rPr lang="en-US" dirty="0" err="1"/>
              <a:t>gRPC</a:t>
            </a:r>
            <a:r>
              <a:rPr lang="en-US" dirty="0"/>
              <a:t> by Google</a:t>
            </a:r>
          </a:p>
        </p:txBody>
      </p:sp>
    </p:spTree>
    <p:extLst>
      <p:ext uri="{BB962C8B-B14F-4D97-AF65-F5344CB8AC3E}">
        <p14:creationId xmlns:p14="http://schemas.microsoft.com/office/powerpoint/2010/main" val="3437111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8D21-FDC2-4626-B90D-93CE58D605DC}"/>
              </a:ext>
            </a:extLst>
          </p:cNvPr>
          <p:cNvSpPr>
            <a:spLocks noGrp="1"/>
          </p:cNvSpPr>
          <p:nvPr>
            <p:ph type="title"/>
          </p:nvPr>
        </p:nvSpPr>
        <p:spPr/>
        <p:txBody>
          <a:bodyPr/>
          <a:lstStyle/>
          <a:p>
            <a:r>
              <a:rPr lang="en-IN" dirty="0"/>
              <a:t>Web Hosting</a:t>
            </a:r>
            <a:endParaRPr lang="en-GH" dirty="0"/>
          </a:p>
        </p:txBody>
      </p:sp>
      <p:sp>
        <p:nvSpPr>
          <p:cNvPr id="3" name="Content Placeholder 2">
            <a:extLst>
              <a:ext uri="{FF2B5EF4-FFF2-40B4-BE49-F238E27FC236}">
                <a16:creationId xmlns:a16="http://schemas.microsoft.com/office/drawing/2014/main" id="{C1A8A0F7-06C0-38A8-A121-9E25D1566D97}"/>
              </a:ext>
            </a:extLst>
          </p:cNvPr>
          <p:cNvSpPr>
            <a:spLocks noGrp="1"/>
          </p:cNvSpPr>
          <p:nvPr>
            <p:ph idx="1"/>
          </p:nvPr>
        </p:nvSpPr>
        <p:spPr/>
        <p:txBody>
          <a:bodyPr/>
          <a:lstStyle/>
          <a:p>
            <a:r>
              <a:rPr lang="en-US" b="1" dirty="0">
                <a:solidFill>
                  <a:srgbClr val="0070C0"/>
                </a:solidFill>
              </a:rPr>
              <a:t>Web hosting </a:t>
            </a:r>
            <a:r>
              <a:rPr lang="en-US" dirty="0"/>
              <a:t>is a service that enables individuals and organizations to publish a website or web application on the internet. </a:t>
            </a:r>
          </a:p>
          <a:p>
            <a:r>
              <a:rPr lang="en-US" dirty="0"/>
              <a:t>Web hosting provides the technology and resources required for the website to be accessible globally.</a:t>
            </a:r>
          </a:p>
          <a:p>
            <a:endParaRPr lang="en-US" dirty="0"/>
          </a:p>
          <a:p>
            <a:r>
              <a:rPr lang="en-US" dirty="0"/>
              <a:t>For </a:t>
            </a:r>
            <a:r>
              <a:rPr lang="en-US" dirty="0">
                <a:solidFill>
                  <a:srgbClr val="7030A0"/>
                </a:solidFill>
              </a:rPr>
              <a:t>personal projects and portfolios</a:t>
            </a:r>
            <a:r>
              <a:rPr lang="en-US" dirty="0"/>
              <a:t>, </a:t>
            </a:r>
            <a:r>
              <a:rPr lang="en-US" u="sng" dirty="0"/>
              <a:t>static site hosting </a:t>
            </a:r>
            <a:r>
              <a:rPr lang="en-US" dirty="0"/>
              <a:t>with platforms like GitHub Pages or Netlify is ideal.</a:t>
            </a:r>
          </a:p>
          <a:p>
            <a:r>
              <a:rPr lang="en-US" dirty="0"/>
              <a:t>Several CMSs (such as WordPress, </a:t>
            </a:r>
            <a:r>
              <a:rPr lang="en-US" dirty="0" err="1"/>
              <a:t>Wix</a:t>
            </a:r>
            <a:r>
              <a:rPr lang="en-US" dirty="0"/>
              <a:t>, Squarespace etc.) normally provide fully managed hosting services.</a:t>
            </a:r>
          </a:p>
        </p:txBody>
      </p:sp>
    </p:spTree>
    <p:extLst>
      <p:ext uri="{BB962C8B-B14F-4D97-AF65-F5344CB8AC3E}">
        <p14:creationId xmlns:p14="http://schemas.microsoft.com/office/powerpoint/2010/main" val="865013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B631C-2E74-5900-FC54-2A38C5B11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505A25-6C34-529F-90FA-281955E12924}"/>
              </a:ext>
            </a:extLst>
          </p:cNvPr>
          <p:cNvSpPr>
            <a:spLocks noGrp="1"/>
          </p:cNvSpPr>
          <p:nvPr>
            <p:ph type="title"/>
          </p:nvPr>
        </p:nvSpPr>
        <p:spPr/>
        <p:txBody>
          <a:bodyPr/>
          <a:lstStyle/>
          <a:p>
            <a:r>
              <a:rPr lang="en-IN" dirty="0"/>
              <a:t>Web Hosting: Common Types</a:t>
            </a:r>
            <a:endParaRPr lang="en-GH" dirty="0"/>
          </a:p>
        </p:txBody>
      </p:sp>
      <p:sp>
        <p:nvSpPr>
          <p:cNvPr id="3" name="Content Placeholder 2">
            <a:extLst>
              <a:ext uri="{FF2B5EF4-FFF2-40B4-BE49-F238E27FC236}">
                <a16:creationId xmlns:a16="http://schemas.microsoft.com/office/drawing/2014/main" id="{3DB7979C-44FA-0E89-094A-A9847FB67445}"/>
              </a:ext>
            </a:extLst>
          </p:cNvPr>
          <p:cNvSpPr>
            <a:spLocks noGrp="1"/>
          </p:cNvSpPr>
          <p:nvPr>
            <p:ph idx="1"/>
          </p:nvPr>
        </p:nvSpPr>
        <p:spPr/>
        <p:txBody>
          <a:bodyPr/>
          <a:lstStyle/>
          <a:p>
            <a:r>
              <a:rPr lang="en-US" dirty="0">
                <a:solidFill>
                  <a:srgbClr val="E2005B"/>
                </a:solidFill>
              </a:rPr>
              <a:t>Self-Hosting</a:t>
            </a:r>
            <a:r>
              <a:rPr lang="en-US" dirty="0"/>
              <a:t>: For advanced users who prefer to maintain their own servers using tools like </a:t>
            </a:r>
            <a:r>
              <a:rPr lang="en-US" dirty="0">
                <a:solidFill>
                  <a:srgbClr val="0070C0"/>
                </a:solidFill>
              </a:rPr>
              <a:t>Nginx </a:t>
            </a:r>
            <a:r>
              <a:rPr lang="en-US" dirty="0"/>
              <a:t>or </a:t>
            </a:r>
            <a:r>
              <a:rPr lang="en-US" dirty="0">
                <a:solidFill>
                  <a:srgbClr val="0070C0"/>
                </a:solidFill>
              </a:rPr>
              <a:t>Apache</a:t>
            </a:r>
            <a:r>
              <a:rPr lang="en-US" dirty="0"/>
              <a:t>.</a:t>
            </a:r>
          </a:p>
          <a:p>
            <a:r>
              <a:rPr lang="en-US" dirty="0">
                <a:solidFill>
                  <a:srgbClr val="E2005B"/>
                </a:solidFill>
              </a:rPr>
              <a:t>Shared Hosting</a:t>
            </a:r>
            <a:r>
              <a:rPr lang="en-US" dirty="0"/>
              <a:t>: Where multiple websites share the same server resources. Ideal for small websites and beginners.</a:t>
            </a:r>
          </a:p>
          <a:p>
            <a:r>
              <a:rPr lang="en-US" dirty="0">
                <a:solidFill>
                  <a:srgbClr val="E2005B"/>
                </a:solidFill>
              </a:rPr>
              <a:t>Dedicated Hosting</a:t>
            </a:r>
            <a:r>
              <a:rPr lang="en-US" dirty="0"/>
              <a:t>: An entire physical server is dedicated to one user. Suitable for large websites with heavy traffic.</a:t>
            </a:r>
          </a:p>
          <a:p>
            <a:endParaRPr lang="en-US" dirty="0"/>
          </a:p>
          <a:p>
            <a:pPr marL="0" indent="0">
              <a:buNone/>
            </a:pPr>
            <a:endParaRPr lang="en-US" dirty="0"/>
          </a:p>
        </p:txBody>
      </p:sp>
      <p:pic>
        <p:nvPicPr>
          <p:cNvPr id="5" name="Picture 4">
            <a:extLst>
              <a:ext uri="{FF2B5EF4-FFF2-40B4-BE49-F238E27FC236}">
                <a16:creationId xmlns:a16="http://schemas.microsoft.com/office/drawing/2014/main" id="{0B5469D2-ABC9-C2E8-8DFA-6E4139FA0871}"/>
              </a:ext>
            </a:extLst>
          </p:cNvPr>
          <p:cNvPicPr>
            <a:picLocks noChangeAspect="1"/>
          </p:cNvPicPr>
          <p:nvPr/>
        </p:nvPicPr>
        <p:blipFill>
          <a:blip r:embed="rId2"/>
          <a:srcRect l="15488" t="13027" r="3231" b="15235"/>
          <a:stretch/>
        </p:blipFill>
        <p:spPr>
          <a:xfrm>
            <a:off x="2383735" y="3857609"/>
            <a:ext cx="4106074" cy="27353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76105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73B8-8283-296C-A9EA-86ABF223E6BD}"/>
              </a:ext>
            </a:extLst>
          </p:cNvPr>
          <p:cNvSpPr>
            <a:spLocks noGrp="1"/>
          </p:cNvSpPr>
          <p:nvPr>
            <p:ph type="title"/>
          </p:nvPr>
        </p:nvSpPr>
        <p:spPr/>
        <p:txBody>
          <a:bodyPr/>
          <a:lstStyle/>
          <a:p>
            <a:r>
              <a:rPr lang="en-IN" dirty="0"/>
              <a:t>Web Hosting: Common Types</a:t>
            </a:r>
            <a:endParaRPr lang="en-GH" dirty="0"/>
          </a:p>
        </p:txBody>
      </p:sp>
      <p:sp>
        <p:nvSpPr>
          <p:cNvPr id="3" name="Content Placeholder 2">
            <a:extLst>
              <a:ext uri="{FF2B5EF4-FFF2-40B4-BE49-F238E27FC236}">
                <a16:creationId xmlns:a16="http://schemas.microsoft.com/office/drawing/2014/main" id="{1D7A2B38-E1D8-02E6-6354-E04DB7E76041}"/>
              </a:ext>
            </a:extLst>
          </p:cNvPr>
          <p:cNvSpPr>
            <a:spLocks noGrp="1"/>
          </p:cNvSpPr>
          <p:nvPr>
            <p:ph idx="1"/>
          </p:nvPr>
        </p:nvSpPr>
        <p:spPr/>
        <p:txBody>
          <a:bodyPr/>
          <a:lstStyle/>
          <a:p>
            <a:r>
              <a:rPr lang="en-IN" dirty="0">
                <a:solidFill>
                  <a:srgbClr val="E2005B"/>
                </a:solidFill>
              </a:rPr>
              <a:t>Cloud hosting: </a:t>
            </a:r>
            <a:r>
              <a:rPr lang="en-IN" dirty="0"/>
              <a:t>Required computing resources are rented from Cloud Computing companies like Microsoft, Amazon and Google.</a:t>
            </a:r>
            <a:endParaRPr lang="en-GH" dirty="0"/>
          </a:p>
        </p:txBody>
      </p:sp>
      <p:pic>
        <p:nvPicPr>
          <p:cNvPr id="7" name="Picture 6">
            <a:extLst>
              <a:ext uri="{FF2B5EF4-FFF2-40B4-BE49-F238E27FC236}">
                <a16:creationId xmlns:a16="http://schemas.microsoft.com/office/drawing/2014/main" id="{2D06B578-D0EB-7522-4A1C-033B31BD333A}"/>
              </a:ext>
            </a:extLst>
          </p:cNvPr>
          <p:cNvPicPr>
            <a:picLocks noChangeAspect="1"/>
          </p:cNvPicPr>
          <p:nvPr/>
        </p:nvPicPr>
        <p:blipFill>
          <a:blip r:embed="rId2"/>
          <a:stretch>
            <a:fillRect/>
          </a:stretch>
        </p:blipFill>
        <p:spPr>
          <a:xfrm>
            <a:off x="776177" y="2889791"/>
            <a:ext cx="5986130" cy="27099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3D08B5B3-1A58-A1D5-9C4F-6D87CF15FFAE}"/>
              </a:ext>
            </a:extLst>
          </p:cNvPr>
          <p:cNvPicPr>
            <a:picLocks noChangeAspect="1"/>
          </p:cNvPicPr>
          <p:nvPr/>
        </p:nvPicPr>
        <p:blipFill>
          <a:blip r:embed="rId3"/>
          <a:stretch>
            <a:fillRect/>
          </a:stretch>
        </p:blipFill>
        <p:spPr>
          <a:xfrm>
            <a:off x="5782036" y="4821108"/>
            <a:ext cx="2813826" cy="6424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44144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D997-5E07-7FF1-9818-B5B3B2918276}"/>
              </a:ext>
            </a:extLst>
          </p:cNvPr>
          <p:cNvSpPr>
            <a:spLocks noGrp="1"/>
          </p:cNvSpPr>
          <p:nvPr>
            <p:ph type="title"/>
          </p:nvPr>
        </p:nvSpPr>
        <p:spPr/>
        <p:txBody>
          <a:bodyPr/>
          <a:lstStyle/>
          <a:p>
            <a:r>
              <a:rPr lang="en-IN" dirty="0"/>
              <a:t>Web Hosting: Common Types</a:t>
            </a:r>
            <a:endParaRPr lang="en-GH" dirty="0"/>
          </a:p>
        </p:txBody>
      </p:sp>
      <p:sp>
        <p:nvSpPr>
          <p:cNvPr id="3" name="Content Placeholder 2">
            <a:extLst>
              <a:ext uri="{FF2B5EF4-FFF2-40B4-BE49-F238E27FC236}">
                <a16:creationId xmlns:a16="http://schemas.microsoft.com/office/drawing/2014/main" id="{52B6EC20-3207-7EE8-5530-7B245A554C8F}"/>
              </a:ext>
            </a:extLst>
          </p:cNvPr>
          <p:cNvSpPr>
            <a:spLocks noGrp="1"/>
          </p:cNvSpPr>
          <p:nvPr>
            <p:ph idx="1"/>
          </p:nvPr>
        </p:nvSpPr>
        <p:spPr/>
        <p:txBody>
          <a:bodyPr/>
          <a:lstStyle/>
          <a:p>
            <a:r>
              <a:rPr lang="en-US" dirty="0">
                <a:solidFill>
                  <a:srgbClr val="E2005B"/>
                </a:solidFill>
              </a:rPr>
              <a:t>Serverless Hosting</a:t>
            </a:r>
            <a:r>
              <a:rPr lang="en-US" dirty="0"/>
              <a:t>: A cloud computing model where one don’t have to manage physical servers or traditional infrastructure. </a:t>
            </a:r>
          </a:p>
          <a:p>
            <a:r>
              <a:rPr lang="en-US" dirty="0"/>
              <a:t>Code gets executed in response to events, and the cloud provider takes care of provisioning and scaling the required resources automatically. </a:t>
            </a:r>
          </a:p>
          <a:p>
            <a:r>
              <a:rPr lang="en-US" dirty="0"/>
              <a:t>This model is typically implemented using services like </a:t>
            </a:r>
            <a:r>
              <a:rPr lang="en-US" u="sng" dirty="0"/>
              <a:t>AWS Lambda</a:t>
            </a:r>
            <a:r>
              <a:rPr lang="en-US" dirty="0"/>
              <a:t>, </a:t>
            </a:r>
            <a:r>
              <a:rPr lang="en-US" u="sng" dirty="0"/>
              <a:t>Azure Functions</a:t>
            </a:r>
            <a:r>
              <a:rPr lang="en-US" dirty="0"/>
              <a:t>, or </a:t>
            </a:r>
            <a:r>
              <a:rPr lang="en-US" u="sng" dirty="0"/>
              <a:t>Google Cloud Functions</a:t>
            </a:r>
            <a:r>
              <a:rPr lang="en-US" dirty="0"/>
              <a:t>.</a:t>
            </a:r>
          </a:p>
          <a:p>
            <a:r>
              <a:rPr lang="en-US" dirty="0"/>
              <a:t>Despite the name, "serverless" doesn't mean there are no servers involved. It simply means that the developer don’t need to worry about server management, scaling, or maintenance. The cloud provider handles it all.</a:t>
            </a:r>
            <a:endParaRPr lang="en-GH" dirty="0"/>
          </a:p>
        </p:txBody>
      </p:sp>
    </p:spTree>
    <p:extLst>
      <p:ext uri="{BB962C8B-B14F-4D97-AF65-F5344CB8AC3E}">
        <p14:creationId xmlns:p14="http://schemas.microsoft.com/office/powerpoint/2010/main" val="686078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 you</a:t>
            </a:r>
            <a:endParaRPr lang="en-US" dirty="0"/>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lgn="ctr">
              <a:buNone/>
            </a:pPr>
            <a:r>
              <a:rPr lang="en-IN" dirty="0"/>
              <a:t>Questions???</a:t>
            </a:r>
            <a:endParaRPr lang="en-US" dirty="0"/>
          </a:p>
        </p:txBody>
      </p:sp>
      <p:sp>
        <p:nvSpPr>
          <p:cNvPr id="4" name="Text Placeholder 3"/>
          <p:cNvSpPr>
            <a:spLocks noGrp="1"/>
          </p:cNvSpPr>
          <p:nvPr>
            <p:ph type="body" sz="half" idx="2"/>
          </p:nvPr>
        </p:nvSpPr>
        <p:spPr/>
        <p:txBody>
          <a:bodyPr/>
          <a:lstStyle/>
          <a:p>
            <a:pPr algn="ctr"/>
            <a:r>
              <a:rPr lang="en-IN" dirty="0"/>
              <a:t>Dr Govindha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DFB8-E386-4BC4-812D-59D4E693F86A}"/>
              </a:ext>
            </a:extLst>
          </p:cNvPr>
          <p:cNvSpPr>
            <a:spLocks noGrp="1"/>
          </p:cNvSpPr>
          <p:nvPr>
            <p:ph type="title"/>
          </p:nvPr>
        </p:nvSpPr>
        <p:spPr/>
        <p:txBody>
          <a:bodyPr/>
          <a:lstStyle/>
          <a:p>
            <a:r>
              <a:rPr lang="en-IN" dirty="0"/>
              <a:t>Backend</a:t>
            </a:r>
            <a:endParaRPr lang="en-GH" dirty="0"/>
          </a:p>
        </p:txBody>
      </p:sp>
      <p:sp>
        <p:nvSpPr>
          <p:cNvPr id="7" name="Content Placeholder 6">
            <a:extLst>
              <a:ext uri="{FF2B5EF4-FFF2-40B4-BE49-F238E27FC236}">
                <a16:creationId xmlns:a16="http://schemas.microsoft.com/office/drawing/2014/main" id="{20BBFE18-B916-3300-5A9D-D7A64B6649C1}"/>
              </a:ext>
            </a:extLst>
          </p:cNvPr>
          <p:cNvSpPr>
            <a:spLocks noGrp="1"/>
          </p:cNvSpPr>
          <p:nvPr>
            <p:ph idx="1"/>
          </p:nvPr>
        </p:nvSpPr>
        <p:spPr/>
        <p:txBody>
          <a:bodyPr/>
          <a:lstStyle/>
          <a:p>
            <a:r>
              <a:rPr lang="en-IN" dirty="0"/>
              <a:t>The backend is what saves and manages your data (e.g., order history, profile info, search results etc. on Amazon.com).</a:t>
            </a:r>
            <a:endParaRPr lang="en-GH" dirty="0"/>
          </a:p>
        </p:txBody>
      </p:sp>
      <p:pic>
        <p:nvPicPr>
          <p:cNvPr id="9" name="Picture 8">
            <a:extLst>
              <a:ext uri="{FF2B5EF4-FFF2-40B4-BE49-F238E27FC236}">
                <a16:creationId xmlns:a16="http://schemas.microsoft.com/office/drawing/2014/main" id="{5791D7B7-41E8-7DEF-CFDC-D7C3CDD759A4}"/>
              </a:ext>
            </a:extLst>
          </p:cNvPr>
          <p:cNvPicPr>
            <a:picLocks noChangeAspect="1"/>
          </p:cNvPicPr>
          <p:nvPr/>
        </p:nvPicPr>
        <p:blipFill>
          <a:blip r:embed="rId2"/>
          <a:stretch>
            <a:fillRect/>
          </a:stretch>
        </p:blipFill>
        <p:spPr>
          <a:xfrm>
            <a:off x="970584" y="2361025"/>
            <a:ext cx="7221279" cy="4061969"/>
          </a:xfrm>
          <a:prstGeom prst="rect">
            <a:avLst/>
          </a:prstGeom>
        </p:spPr>
      </p:pic>
    </p:spTree>
    <p:extLst>
      <p:ext uri="{BB962C8B-B14F-4D97-AF65-F5344CB8AC3E}">
        <p14:creationId xmlns:p14="http://schemas.microsoft.com/office/powerpoint/2010/main" val="1286128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7DD84-15FF-72C7-7D36-4C3C90D77B1C}"/>
              </a:ext>
            </a:extLst>
          </p:cNvPr>
          <p:cNvSpPr>
            <a:spLocks noGrp="1"/>
          </p:cNvSpPr>
          <p:nvPr>
            <p:ph type="title"/>
          </p:nvPr>
        </p:nvSpPr>
        <p:spPr/>
        <p:txBody>
          <a:bodyPr/>
          <a:lstStyle/>
          <a:p>
            <a:r>
              <a:rPr lang="en-IN" dirty="0"/>
              <a:t>The Database</a:t>
            </a:r>
            <a:endParaRPr lang="en-GH" dirty="0"/>
          </a:p>
        </p:txBody>
      </p:sp>
      <p:sp>
        <p:nvSpPr>
          <p:cNvPr id="3" name="Content Placeholder 2">
            <a:extLst>
              <a:ext uri="{FF2B5EF4-FFF2-40B4-BE49-F238E27FC236}">
                <a16:creationId xmlns:a16="http://schemas.microsoft.com/office/drawing/2014/main" id="{8AE7EFDF-84B4-C7F6-7687-6C325BCFF099}"/>
              </a:ext>
            </a:extLst>
          </p:cNvPr>
          <p:cNvSpPr>
            <a:spLocks noGrp="1"/>
          </p:cNvSpPr>
          <p:nvPr>
            <p:ph idx="1"/>
          </p:nvPr>
        </p:nvSpPr>
        <p:spPr/>
        <p:txBody>
          <a:bodyPr/>
          <a:lstStyle/>
          <a:p>
            <a:r>
              <a:rPr lang="en-IN" dirty="0"/>
              <a:t>The data that is managed by the backend is stored in a database, which is a piece of software that runs on a different computer.</a:t>
            </a:r>
            <a:endParaRPr lang="en-GH" dirty="0"/>
          </a:p>
        </p:txBody>
      </p:sp>
      <p:pic>
        <p:nvPicPr>
          <p:cNvPr id="5" name="Picture 4">
            <a:extLst>
              <a:ext uri="{FF2B5EF4-FFF2-40B4-BE49-F238E27FC236}">
                <a16:creationId xmlns:a16="http://schemas.microsoft.com/office/drawing/2014/main" id="{2C189297-9E2F-7174-253F-FAA1466951D3}"/>
              </a:ext>
            </a:extLst>
          </p:cNvPr>
          <p:cNvPicPr>
            <a:picLocks noChangeAspect="1"/>
          </p:cNvPicPr>
          <p:nvPr/>
        </p:nvPicPr>
        <p:blipFill>
          <a:blip r:embed="rId2"/>
          <a:stretch>
            <a:fillRect/>
          </a:stretch>
        </p:blipFill>
        <p:spPr>
          <a:xfrm>
            <a:off x="977032" y="2388944"/>
            <a:ext cx="4496844" cy="29122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B39C2B9A-C49D-1EE8-801E-93ED23CF35A9}"/>
              </a:ext>
            </a:extLst>
          </p:cNvPr>
          <p:cNvPicPr>
            <a:picLocks noChangeAspect="1"/>
          </p:cNvPicPr>
          <p:nvPr/>
        </p:nvPicPr>
        <p:blipFill>
          <a:blip r:embed="rId3"/>
          <a:stretch>
            <a:fillRect/>
          </a:stretch>
        </p:blipFill>
        <p:spPr>
          <a:xfrm>
            <a:off x="4572000" y="3512325"/>
            <a:ext cx="2642746" cy="27513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9AC5DEC2-9DEF-D2E2-8D53-AD43EBB83442}"/>
              </a:ext>
            </a:extLst>
          </p:cNvPr>
          <p:cNvPicPr>
            <a:picLocks noChangeAspect="1"/>
          </p:cNvPicPr>
          <p:nvPr/>
        </p:nvPicPr>
        <p:blipFill>
          <a:blip r:embed="rId4"/>
          <a:stretch>
            <a:fillRect/>
          </a:stretch>
        </p:blipFill>
        <p:spPr>
          <a:xfrm>
            <a:off x="6147758" y="2769479"/>
            <a:ext cx="2416124" cy="7428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62672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0F68-709E-40B2-AC2B-83015CD2A109}"/>
              </a:ext>
            </a:extLst>
          </p:cNvPr>
          <p:cNvSpPr>
            <a:spLocks noGrp="1"/>
          </p:cNvSpPr>
          <p:nvPr>
            <p:ph type="title"/>
          </p:nvPr>
        </p:nvSpPr>
        <p:spPr/>
        <p:txBody>
          <a:bodyPr/>
          <a:lstStyle/>
          <a:p>
            <a:r>
              <a:rPr lang="en-IN" dirty="0"/>
              <a:t>Communication</a:t>
            </a:r>
            <a:endParaRPr lang="en-GH" dirty="0"/>
          </a:p>
        </p:txBody>
      </p:sp>
      <p:sp>
        <p:nvSpPr>
          <p:cNvPr id="3" name="Content Placeholder 2">
            <a:extLst>
              <a:ext uri="{FF2B5EF4-FFF2-40B4-BE49-F238E27FC236}">
                <a16:creationId xmlns:a16="http://schemas.microsoft.com/office/drawing/2014/main" id="{B6D77536-4663-6AED-422A-6582664AC757}"/>
              </a:ext>
            </a:extLst>
          </p:cNvPr>
          <p:cNvSpPr>
            <a:spLocks noGrp="1"/>
          </p:cNvSpPr>
          <p:nvPr>
            <p:ph idx="1"/>
          </p:nvPr>
        </p:nvSpPr>
        <p:spPr/>
        <p:txBody>
          <a:bodyPr/>
          <a:lstStyle/>
          <a:p>
            <a:r>
              <a:rPr lang="en-IN" dirty="0"/>
              <a:t>The communication </a:t>
            </a:r>
            <a:r>
              <a:rPr lang="en-US" dirty="0"/>
              <a:t>between the frontend and backend is facilitated by specific protocols (e.g. HTTP/HTTPS) and technologies (e.g. APIs, AJAX) that work over the Internet. </a:t>
            </a:r>
            <a:endParaRPr lang="en-IN" dirty="0"/>
          </a:p>
          <a:p>
            <a:r>
              <a:rPr lang="en-IN" dirty="0"/>
              <a:t>Example: User's computer sends an order to the computer located in the Amazon's building. </a:t>
            </a:r>
            <a:endParaRPr lang="en-GH" dirty="0"/>
          </a:p>
        </p:txBody>
      </p:sp>
      <p:pic>
        <p:nvPicPr>
          <p:cNvPr id="7" name="Picture 6">
            <a:extLst>
              <a:ext uri="{FF2B5EF4-FFF2-40B4-BE49-F238E27FC236}">
                <a16:creationId xmlns:a16="http://schemas.microsoft.com/office/drawing/2014/main" id="{9906F923-9644-81E1-783B-701278ECFBF9}"/>
              </a:ext>
            </a:extLst>
          </p:cNvPr>
          <p:cNvPicPr>
            <a:picLocks noChangeAspect="1"/>
          </p:cNvPicPr>
          <p:nvPr/>
        </p:nvPicPr>
        <p:blipFill>
          <a:blip r:embed="rId2"/>
          <a:stretch>
            <a:fillRect/>
          </a:stretch>
        </p:blipFill>
        <p:spPr>
          <a:xfrm>
            <a:off x="854124" y="3429000"/>
            <a:ext cx="7435751" cy="288177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334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FA4B-B75E-FDD4-2DC5-16D963160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F79A5-6085-47C7-E860-11D782530063}"/>
              </a:ext>
            </a:extLst>
          </p:cNvPr>
          <p:cNvSpPr>
            <a:spLocks noGrp="1"/>
          </p:cNvSpPr>
          <p:nvPr>
            <p:ph type="title"/>
          </p:nvPr>
        </p:nvSpPr>
        <p:spPr/>
        <p:txBody>
          <a:bodyPr/>
          <a:lstStyle/>
          <a:p>
            <a:r>
              <a:rPr lang="en-IN" dirty="0"/>
              <a:t>Dominant terms: Client and Server</a:t>
            </a:r>
            <a:endParaRPr lang="en-GH" dirty="0"/>
          </a:p>
        </p:txBody>
      </p:sp>
      <p:sp>
        <p:nvSpPr>
          <p:cNvPr id="3" name="Content Placeholder 2">
            <a:extLst>
              <a:ext uri="{FF2B5EF4-FFF2-40B4-BE49-F238E27FC236}">
                <a16:creationId xmlns:a16="http://schemas.microsoft.com/office/drawing/2014/main" id="{98782783-7167-5E5B-EEF1-BA941F11FAFD}"/>
              </a:ext>
            </a:extLst>
          </p:cNvPr>
          <p:cNvSpPr>
            <a:spLocks noGrp="1"/>
          </p:cNvSpPr>
          <p:nvPr>
            <p:ph idx="1"/>
          </p:nvPr>
        </p:nvSpPr>
        <p:spPr/>
        <p:txBody>
          <a:bodyPr/>
          <a:lstStyle/>
          <a:p>
            <a:r>
              <a:rPr lang="en-IN" dirty="0"/>
              <a:t>The computer that sends the message </a:t>
            </a:r>
            <a:r>
              <a:rPr lang="en-IN" dirty="0">
                <a:solidFill>
                  <a:srgbClr val="FF0000"/>
                </a:solidFill>
              </a:rPr>
              <a:t>requesting </a:t>
            </a:r>
            <a:r>
              <a:rPr lang="en-IN" dirty="0"/>
              <a:t>something is called the </a:t>
            </a:r>
            <a:r>
              <a:rPr lang="en-IN" b="1" dirty="0">
                <a:solidFill>
                  <a:srgbClr val="0070C0"/>
                </a:solidFill>
              </a:rPr>
              <a:t>CLIENT</a:t>
            </a:r>
            <a:r>
              <a:rPr lang="en-IN" dirty="0"/>
              <a:t> and the computer that receives the message and </a:t>
            </a:r>
            <a:r>
              <a:rPr lang="en-IN" dirty="0">
                <a:solidFill>
                  <a:srgbClr val="FF0000"/>
                </a:solidFill>
              </a:rPr>
              <a:t>responds</a:t>
            </a:r>
            <a:r>
              <a:rPr lang="en-IN" dirty="0"/>
              <a:t> is called the </a:t>
            </a:r>
            <a:r>
              <a:rPr lang="en-IN" b="1" dirty="0">
                <a:solidFill>
                  <a:srgbClr val="0070C0"/>
                </a:solidFill>
              </a:rPr>
              <a:t>SERVER</a:t>
            </a:r>
            <a:r>
              <a:rPr lang="en-IN" dirty="0">
                <a:solidFill>
                  <a:srgbClr val="0070C0"/>
                </a:solidFill>
              </a:rPr>
              <a:t>.</a:t>
            </a:r>
            <a:endParaRPr lang="en-GH" dirty="0"/>
          </a:p>
        </p:txBody>
      </p:sp>
      <p:pic>
        <p:nvPicPr>
          <p:cNvPr id="5" name="Picture 4">
            <a:extLst>
              <a:ext uri="{FF2B5EF4-FFF2-40B4-BE49-F238E27FC236}">
                <a16:creationId xmlns:a16="http://schemas.microsoft.com/office/drawing/2014/main" id="{24B3B99D-717D-DCE8-20C1-D7AC4B1FD9AE}"/>
              </a:ext>
            </a:extLst>
          </p:cNvPr>
          <p:cNvPicPr>
            <a:picLocks noChangeAspect="1"/>
          </p:cNvPicPr>
          <p:nvPr/>
        </p:nvPicPr>
        <p:blipFill>
          <a:blip r:embed="rId2"/>
          <a:stretch>
            <a:fillRect/>
          </a:stretch>
        </p:blipFill>
        <p:spPr>
          <a:xfrm>
            <a:off x="566803" y="2742396"/>
            <a:ext cx="8010394" cy="3303208"/>
          </a:xfrm>
          <a:prstGeom prst="rect">
            <a:avLst/>
          </a:prstGeom>
        </p:spPr>
      </p:pic>
      <p:pic>
        <p:nvPicPr>
          <p:cNvPr id="9" name="Picture 8">
            <a:extLst>
              <a:ext uri="{FF2B5EF4-FFF2-40B4-BE49-F238E27FC236}">
                <a16:creationId xmlns:a16="http://schemas.microsoft.com/office/drawing/2014/main" id="{9091FBCD-707A-B7BA-216E-7DCDB81AF95D}"/>
              </a:ext>
            </a:extLst>
          </p:cNvPr>
          <p:cNvPicPr>
            <a:picLocks noChangeAspect="1"/>
          </p:cNvPicPr>
          <p:nvPr/>
        </p:nvPicPr>
        <p:blipFill>
          <a:blip r:embed="rId3"/>
          <a:srcRect t="2225" r="74721" b="26567"/>
          <a:stretch/>
        </p:blipFill>
        <p:spPr>
          <a:xfrm>
            <a:off x="566803" y="2742396"/>
            <a:ext cx="1836487" cy="2004969"/>
          </a:xfrm>
          <a:prstGeom prst="rect">
            <a:avLst/>
          </a:prstGeom>
        </p:spPr>
      </p:pic>
    </p:spTree>
    <p:extLst>
      <p:ext uri="{BB962C8B-B14F-4D97-AF65-F5344CB8AC3E}">
        <p14:creationId xmlns:p14="http://schemas.microsoft.com/office/powerpoint/2010/main" val="65656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424E-FF7F-8DEA-8B11-0E383F2BA633}"/>
              </a:ext>
            </a:extLst>
          </p:cNvPr>
          <p:cNvSpPr>
            <a:spLocks noGrp="1"/>
          </p:cNvSpPr>
          <p:nvPr>
            <p:ph type="title"/>
          </p:nvPr>
        </p:nvSpPr>
        <p:spPr/>
        <p:txBody>
          <a:bodyPr/>
          <a:lstStyle/>
          <a:p>
            <a:r>
              <a:rPr lang="en-IN" dirty="0"/>
              <a:t>Backend Server and Database Server</a:t>
            </a:r>
            <a:endParaRPr lang="en-GH" dirty="0"/>
          </a:p>
        </p:txBody>
      </p:sp>
      <p:sp>
        <p:nvSpPr>
          <p:cNvPr id="3" name="Content Placeholder 2">
            <a:extLst>
              <a:ext uri="{FF2B5EF4-FFF2-40B4-BE49-F238E27FC236}">
                <a16:creationId xmlns:a16="http://schemas.microsoft.com/office/drawing/2014/main" id="{77B6DE7C-9BF0-A20B-F6F7-5E07D7783704}"/>
              </a:ext>
            </a:extLst>
          </p:cNvPr>
          <p:cNvSpPr>
            <a:spLocks noGrp="1"/>
          </p:cNvSpPr>
          <p:nvPr>
            <p:ph idx="1"/>
          </p:nvPr>
        </p:nvSpPr>
        <p:spPr/>
        <p:txBody>
          <a:bodyPr/>
          <a:lstStyle/>
          <a:p>
            <a:r>
              <a:rPr lang="en-IN" dirty="0"/>
              <a:t>The computer that runs the server-side code that processes user requests, handles databases, executes application logic, manages user authentication, etc., is called the </a:t>
            </a:r>
            <a:r>
              <a:rPr lang="en-IN" b="1" dirty="0">
                <a:solidFill>
                  <a:srgbClr val="008E00"/>
                </a:solidFill>
              </a:rPr>
              <a:t>backend server</a:t>
            </a:r>
            <a:r>
              <a:rPr lang="en-IN" dirty="0"/>
              <a:t>.</a:t>
            </a:r>
            <a:endParaRPr lang="en-GH" dirty="0"/>
          </a:p>
          <a:p>
            <a:r>
              <a:rPr lang="en-IN" dirty="0"/>
              <a:t>The computer that contains the database is the </a:t>
            </a:r>
            <a:r>
              <a:rPr lang="en-IN" b="1" dirty="0">
                <a:solidFill>
                  <a:srgbClr val="008E00"/>
                </a:solidFill>
              </a:rPr>
              <a:t>database server</a:t>
            </a:r>
            <a:r>
              <a:rPr lang="en-IN" dirty="0"/>
              <a:t>.</a:t>
            </a:r>
            <a:endParaRPr lang="en-GH" dirty="0"/>
          </a:p>
        </p:txBody>
      </p:sp>
      <p:pic>
        <p:nvPicPr>
          <p:cNvPr id="5" name="Picture 4">
            <a:extLst>
              <a:ext uri="{FF2B5EF4-FFF2-40B4-BE49-F238E27FC236}">
                <a16:creationId xmlns:a16="http://schemas.microsoft.com/office/drawing/2014/main" id="{32A9D6AB-E515-B203-B227-6DC1A3DED40B}"/>
              </a:ext>
            </a:extLst>
          </p:cNvPr>
          <p:cNvPicPr>
            <a:picLocks noChangeAspect="1"/>
          </p:cNvPicPr>
          <p:nvPr/>
        </p:nvPicPr>
        <p:blipFill>
          <a:blip r:embed="rId2"/>
          <a:stretch>
            <a:fillRect/>
          </a:stretch>
        </p:blipFill>
        <p:spPr>
          <a:xfrm>
            <a:off x="464056" y="3328385"/>
            <a:ext cx="8234336" cy="2611677"/>
          </a:xfrm>
          <a:prstGeom prst="rect">
            <a:avLst/>
          </a:prstGeom>
        </p:spPr>
      </p:pic>
    </p:spTree>
    <p:extLst>
      <p:ext uri="{BB962C8B-B14F-4D97-AF65-F5344CB8AC3E}">
        <p14:creationId xmlns:p14="http://schemas.microsoft.com/office/powerpoint/2010/main" val="3060358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FB9E8-DECB-66AC-EB5C-5D7128E60C76}"/>
              </a:ext>
            </a:extLst>
          </p:cNvPr>
          <p:cNvSpPr>
            <a:spLocks noGrp="1"/>
          </p:cNvSpPr>
          <p:nvPr>
            <p:ph type="title"/>
          </p:nvPr>
        </p:nvSpPr>
        <p:spPr/>
        <p:txBody>
          <a:bodyPr/>
          <a:lstStyle/>
          <a:p>
            <a:r>
              <a:rPr lang="en-IN" dirty="0"/>
              <a:t>Full Stack: Our Focus Now</a:t>
            </a:r>
            <a:endParaRPr lang="en-GH" dirty="0"/>
          </a:p>
        </p:txBody>
      </p:sp>
      <p:pic>
        <p:nvPicPr>
          <p:cNvPr id="8" name="Content Placeholder 7">
            <a:extLst>
              <a:ext uri="{FF2B5EF4-FFF2-40B4-BE49-F238E27FC236}">
                <a16:creationId xmlns:a16="http://schemas.microsoft.com/office/drawing/2014/main" id="{EB96682A-D80C-3708-39EA-F40FBB9D14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97" y="1996361"/>
            <a:ext cx="8636444" cy="2444876"/>
          </a:xfrm>
        </p:spPr>
      </p:pic>
      <p:sp>
        <p:nvSpPr>
          <p:cNvPr id="9" name="TextBox 8">
            <a:extLst>
              <a:ext uri="{FF2B5EF4-FFF2-40B4-BE49-F238E27FC236}">
                <a16:creationId xmlns:a16="http://schemas.microsoft.com/office/drawing/2014/main" id="{C3A0ABE2-C5C6-D143-C9E1-7B33F70AF390}"/>
              </a:ext>
            </a:extLst>
          </p:cNvPr>
          <p:cNvSpPr txBox="1"/>
          <p:nvPr/>
        </p:nvSpPr>
        <p:spPr>
          <a:xfrm>
            <a:off x="264096" y="4409162"/>
            <a:ext cx="3153421" cy="461665"/>
          </a:xfrm>
          <a:prstGeom prst="rect">
            <a:avLst/>
          </a:prstGeom>
          <a:noFill/>
        </p:spPr>
        <p:txBody>
          <a:bodyPr wrap="square" rtlCol="0">
            <a:spAutoFit/>
          </a:bodyPr>
          <a:lstStyle/>
          <a:p>
            <a:pPr algn="ctr"/>
            <a:r>
              <a:rPr lang="en-IN" sz="2400" b="1" dirty="0">
                <a:solidFill>
                  <a:srgbClr val="0070C0"/>
                </a:solidFill>
              </a:rPr>
              <a:t>(HTML, CSS, JavaScript)</a:t>
            </a:r>
            <a:endParaRPr lang="en-GH" sz="2400" b="1" dirty="0">
              <a:solidFill>
                <a:srgbClr val="0070C0"/>
              </a:solidFill>
            </a:endParaRPr>
          </a:p>
        </p:txBody>
      </p:sp>
      <p:sp>
        <p:nvSpPr>
          <p:cNvPr id="10" name="TextBox 9">
            <a:extLst>
              <a:ext uri="{FF2B5EF4-FFF2-40B4-BE49-F238E27FC236}">
                <a16:creationId xmlns:a16="http://schemas.microsoft.com/office/drawing/2014/main" id="{529C8941-D784-91FE-9BD0-D3A4E71CACD5}"/>
              </a:ext>
            </a:extLst>
          </p:cNvPr>
          <p:cNvSpPr txBox="1"/>
          <p:nvPr/>
        </p:nvSpPr>
        <p:spPr>
          <a:xfrm>
            <a:off x="5502063" y="4442379"/>
            <a:ext cx="3153421" cy="830997"/>
          </a:xfrm>
          <a:prstGeom prst="rect">
            <a:avLst/>
          </a:prstGeom>
          <a:noFill/>
        </p:spPr>
        <p:txBody>
          <a:bodyPr wrap="square" rtlCol="0">
            <a:spAutoFit/>
          </a:bodyPr>
          <a:lstStyle/>
          <a:p>
            <a:pPr algn="ctr"/>
            <a:r>
              <a:rPr lang="en-IN" sz="2400" b="1" dirty="0">
                <a:solidFill>
                  <a:srgbClr val="0070C0"/>
                </a:solidFill>
              </a:rPr>
              <a:t>(PHP/Node.js/Python, MySQL/MongoDB)</a:t>
            </a:r>
            <a:endParaRPr lang="en-GH" sz="2400" b="1" dirty="0">
              <a:solidFill>
                <a:srgbClr val="0070C0"/>
              </a:solidFill>
            </a:endParaRPr>
          </a:p>
        </p:txBody>
      </p:sp>
    </p:spTree>
    <p:extLst>
      <p:ext uri="{BB962C8B-B14F-4D97-AF65-F5344CB8AC3E}">
        <p14:creationId xmlns:p14="http://schemas.microsoft.com/office/powerpoint/2010/main" val="889551325"/>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Govindha-Ashesi-3-4-Five</Template>
  <TotalTime>2069</TotalTime>
  <Words>2115</Words>
  <Application>Microsoft Office PowerPoint</Application>
  <PresentationFormat>On-screen Show (4:3)</PresentationFormat>
  <Paragraphs>199</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Aptos</vt:lpstr>
      <vt:lpstr>Arial</vt:lpstr>
      <vt:lpstr>Calibri</vt:lpstr>
      <vt:lpstr>Calibri Light</vt:lpstr>
      <vt:lpstr>Comic Sans MS</vt:lpstr>
      <vt:lpstr>Courier New</vt:lpstr>
      <vt:lpstr>Wingdings</vt:lpstr>
      <vt:lpstr>1_Office Theme</vt:lpstr>
      <vt:lpstr>Foundations of Full Stack Web Development</vt:lpstr>
      <vt:lpstr>Your Web App</vt:lpstr>
      <vt:lpstr>Frontend</vt:lpstr>
      <vt:lpstr>Backend</vt:lpstr>
      <vt:lpstr>The Database</vt:lpstr>
      <vt:lpstr>Communication</vt:lpstr>
      <vt:lpstr>Dominant terms: Client and Server</vt:lpstr>
      <vt:lpstr>Backend Server and Database Server</vt:lpstr>
      <vt:lpstr>Full Stack: Our Focus Now</vt:lpstr>
      <vt:lpstr>Web (WWW) architecture</vt:lpstr>
      <vt:lpstr> Web architecture</vt:lpstr>
      <vt:lpstr>Request-Response Cycle</vt:lpstr>
      <vt:lpstr>A Typical Practical Scenario</vt:lpstr>
      <vt:lpstr>A Typical Practical Scenario</vt:lpstr>
      <vt:lpstr>What is inside a Request</vt:lpstr>
      <vt:lpstr>The API </vt:lpstr>
      <vt:lpstr>API Usage Scenarios</vt:lpstr>
      <vt:lpstr>API Usage Scenarios</vt:lpstr>
      <vt:lpstr>The API</vt:lpstr>
      <vt:lpstr>Protocol</vt:lpstr>
      <vt:lpstr>Example Protocols</vt:lpstr>
      <vt:lpstr>Example Protocols</vt:lpstr>
      <vt:lpstr>HTTP</vt:lpstr>
      <vt:lpstr>HTTP</vt:lpstr>
      <vt:lpstr>HTTP</vt:lpstr>
      <vt:lpstr>HTTP</vt:lpstr>
      <vt:lpstr>HTTP: Request-Response Structure</vt:lpstr>
      <vt:lpstr>Example HTTP Request and Response</vt:lpstr>
      <vt:lpstr>HTTP: Key Concepts</vt:lpstr>
      <vt:lpstr>REST and RESTful Design</vt:lpstr>
      <vt:lpstr>REST and RESTful Design</vt:lpstr>
      <vt:lpstr>REST Convention for Request: Example</vt:lpstr>
      <vt:lpstr>REST and RESTful API</vt:lpstr>
      <vt:lpstr>Other API Conventions</vt:lpstr>
      <vt:lpstr>Web Hosting</vt:lpstr>
      <vt:lpstr>Web Hosting: Common Types</vt:lpstr>
      <vt:lpstr>Web Hosting: Common Types</vt:lpstr>
      <vt:lpstr>Web Hosting: Common Types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Govindha R Yeluripati</dc:creator>
  <cp:lastModifiedBy>Govindha  Ramaiah Yeluripati</cp:lastModifiedBy>
  <cp:revision>160</cp:revision>
  <dcterms:created xsi:type="dcterms:W3CDTF">2024-09-11T05:06:00Z</dcterms:created>
  <dcterms:modified xsi:type="dcterms:W3CDTF">2024-10-30T11:12:30Z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53F5FCDB004D42078A122209A8A0280D_12</vt:lpwstr>
  </property>
  <property fmtid="{D5CDD505-2E9C-101B-9397-08002B2CF9AE}" pid="3" name="KSOProductBuildVer">
    <vt:lpwstr>1033-12.2.0.18607</vt:lpwstr>
  </property>
</Properties>
</file>